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65" r:id="rId3"/>
    <p:sldId id="269" r:id="rId4"/>
    <p:sldId id="270" r:id="rId5"/>
    <p:sldId id="277" r:id="rId6"/>
    <p:sldId id="272" r:id="rId7"/>
    <p:sldId id="278" r:id="rId8"/>
    <p:sldId id="279" r:id="rId9"/>
    <p:sldId id="276" r:id="rId10"/>
    <p:sldId id="280" r:id="rId11"/>
    <p:sldId id="281" r:id="rId12"/>
    <p:sldId id="273" r:id="rId13"/>
    <p:sldId id="282" r:id="rId14"/>
    <p:sldId id="283" r:id="rId15"/>
    <p:sldId id="274" r:id="rId16"/>
    <p:sldId id="284" r:id="rId17"/>
    <p:sldId id="285" r:id="rId18"/>
    <p:sldId id="275" r:id="rId19"/>
    <p:sldId id="27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7"/>
    <p:restoredTop sz="88889"/>
  </p:normalViewPr>
  <p:slideViewPr>
    <p:cSldViewPr snapToGrid="0" snapToObjects="1">
      <p:cViewPr varScale="1">
        <p:scale>
          <a:sx n="100" d="100"/>
          <a:sy n="100" d="100"/>
        </p:scale>
        <p:origin x="10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C1A3A-FFE4-7042-BFA4-03154C8F7286}" type="datetimeFigureOut">
              <a:t>2019/7/5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2ADA-F98C-BF4C-B4CD-770C511FBC44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6839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电影、图像处理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62ADA-F98C-BF4C-B4CD-770C511FBC44}" type="slidenum"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0308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正则项可以保证优化时的数值稳定性和让</a:t>
            </a:r>
            <a:r>
              <a:rPr kumimoji="1" lang="en-US" altLang="zh-CN"/>
              <a:t>alpha</a:t>
            </a:r>
            <a:r>
              <a:rPr kumimoji="1" lang="zh-CN" altLang="en-US"/>
              <a:t>变的光滑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62ADA-F98C-BF4C-B4CD-770C511FBC44}" type="slidenum"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6475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正则项可以保证优化时的数值稳定性和让</a:t>
            </a:r>
            <a:r>
              <a:rPr kumimoji="1" lang="en-US" altLang="zh-CN"/>
              <a:t>alpha</a:t>
            </a:r>
            <a:r>
              <a:rPr kumimoji="1" lang="zh-CN" altLang="en-US"/>
              <a:t>变的光滑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62ADA-F98C-BF4C-B4CD-770C511FBC44}" type="slidenum"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4440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正则项可以保证优化时的数值稳定性和让</a:t>
            </a:r>
            <a:r>
              <a:rPr kumimoji="1" lang="en-US" altLang="zh-CN"/>
              <a:t>alpha</a:t>
            </a:r>
            <a:r>
              <a:rPr kumimoji="1" lang="zh-CN" altLang="en-US"/>
              <a:t>变的光滑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62ADA-F98C-BF4C-B4CD-770C511FBC44}" type="slidenum"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4160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电影、图像处理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62ADA-F98C-BF4C-B4CD-770C511FBC44}" type="slidenum"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7924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电影、图像处理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62ADA-F98C-BF4C-B4CD-770C511FBC44}" type="slidenum"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3722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电影、图像处理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62ADA-F98C-BF4C-B4CD-770C511FBC44}" type="slidenum"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5496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电影、图像处理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62ADA-F98C-BF4C-B4CD-770C511FBC44}" type="slidenum"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2790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电影、图像处理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62ADA-F98C-BF4C-B4CD-770C511FBC44}" type="slidenum"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5941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电影、图像处理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62ADA-F98C-BF4C-B4CD-770C511FBC44}" type="slidenum"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0515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电影、图像处理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62ADA-F98C-BF4C-B4CD-770C511FBC44}" type="slidenum"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2023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电影、图像处理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62ADA-F98C-BF4C-B4CD-770C511FBC44}" type="slidenum"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034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电影、图像处理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62ADA-F98C-BF4C-B4CD-770C511FBC44}" type="slidenum"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926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拉普拉斯算子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62ADA-F98C-BF4C-B4CD-770C511FBC44}" type="slidenum"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952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拉普拉斯算子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62ADA-F98C-BF4C-B4CD-770C511FBC44}" type="slidenum"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4200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拉普拉斯算子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62ADA-F98C-BF4C-B4CD-770C511FBC44}" type="slidenum"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9245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99B33A-59D2-B945-B72B-B756B91BA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EAF5E9B-0AE3-0A49-AD58-69CC548EA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4372F9-0050-324B-868D-D6916BC1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628A-5BAC-3947-9D9F-E414F4A49031}" type="datetimeFigureOut">
              <a:t>2019/7/5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1B2A98-5D41-374F-91AE-B771CDD45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7F9694-0F44-6D42-90AA-C5E591A3E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F8132-E948-F940-9948-2257BEA7AB1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5064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B20A2-2509-4A40-8475-3B7577406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32B394-C7E6-3E4D-AB53-17080F74A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E7040B-C5F9-4946-987B-30AC9168D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628A-5BAC-3947-9D9F-E414F4A49031}" type="datetimeFigureOut">
              <a:t>2019/7/5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43550E-720B-2547-B7D1-E87F53CD2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FAD835-0B9A-914A-83BC-07C2CC59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F8132-E948-F940-9948-2257BEA7AB1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1589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0802660-06F1-7848-88BE-6FE34FE60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C8D177-697B-1A42-9AE8-ABC9E4523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F7B03E-5EC2-C844-BAEE-0CCD92B37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628A-5BAC-3947-9D9F-E414F4A49031}" type="datetimeFigureOut">
              <a:t>2019/7/5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1E7BCB-0051-7D49-A14B-9B0D96DEC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05AA43-9972-454F-959B-6A4307513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F8132-E948-F940-9948-2257BEA7AB1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4299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白色线条版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FD318D70-7183-3D46-9296-90366A6AE9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991" y="620688"/>
            <a:ext cx="5484861" cy="2808312"/>
          </a:xfrm>
          <a:prstGeom prst="rect">
            <a:avLst/>
          </a:prstGeom>
        </p:spPr>
        <p:txBody>
          <a:bodyPr/>
          <a:lstStyle>
            <a:lvl1pPr>
              <a:lnSpc>
                <a:spcPts val="7000"/>
              </a:lnSpc>
              <a:defRPr sz="52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第四范式先知</a:t>
            </a:r>
            <a:br>
              <a:rPr kumimoji="1" lang="en-US" altLang="zh-CN" dirty="0"/>
            </a:br>
            <a:r>
              <a:rPr kumimoji="1" lang="en-US" altLang="zh-CN" dirty="0"/>
              <a:t>PPT</a:t>
            </a:r>
            <a:r>
              <a:rPr kumimoji="1" lang="zh-CN" altLang="en-US" dirty="0"/>
              <a:t>文档设计</a:t>
            </a:r>
            <a:br>
              <a:rPr kumimoji="1" lang="en-US" altLang="zh-CN" dirty="0"/>
            </a:br>
            <a:r>
              <a:rPr kumimoji="1" lang="zh-CN" altLang="en-US" dirty="0"/>
              <a:t>范例</a:t>
            </a:r>
          </a:p>
        </p:txBody>
      </p:sp>
      <p:sp>
        <p:nvSpPr>
          <p:cNvPr id="14" name="标题 11">
            <a:extLst>
              <a:ext uri="{FF2B5EF4-FFF2-40B4-BE49-F238E27FC236}">
                <a16:creationId xmlns:a16="http://schemas.microsoft.com/office/drawing/2014/main" id="{8EC9B65B-1ADE-3243-A484-5BABEE8DB599}"/>
              </a:ext>
            </a:extLst>
          </p:cNvPr>
          <p:cNvSpPr txBox="1">
            <a:spLocks/>
          </p:cNvSpPr>
          <p:nvPr userDrawn="1"/>
        </p:nvSpPr>
        <p:spPr>
          <a:xfrm>
            <a:off x="551384" y="5805264"/>
            <a:ext cx="5472608" cy="418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00B1AD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第四范式（北京）技术有限公司</a:t>
            </a:r>
          </a:p>
          <a:p>
            <a:pPr>
              <a:lnSpc>
                <a:spcPts val="1500"/>
              </a:lnSpc>
            </a:pPr>
            <a:r>
              <a:rPr kumimoji="1" lang="en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Copyright ©201</a:t>
            </a:r>
            <a:r>
              <a:rPr kumimoji="1" lang="en-US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8</a:t>
            </a:r>
            <a:r>
              <a:rPr kumimoji="1" lang="en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 4Paradigm All Rights Reserved</a:t>
            </a:r>
            <a:r>
              <a:rPr kumimoji="1" lang="en-US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.</a:t>
            </a:r>
            <a:endParaRPr kumimoji="1" lang="en" altLang="zh-CN" sz="1000" b="0" i="0" dirty="0">
              <a:solidFill>
                <a:srgbClr val="00B1AD"/>
              </a:solidFill>
              <a:latin typeface="+mn-lt"/>
              <a:ea typeface="Microsoft YaHei Light" panose="020B0502040204020203" pitchFamily="34" charset="-122"/>
            </a:endParaRPr>
          </a:p>
          <a:p>
            <a:pPr>
              <a:lnSpc>
                <a:spcPts val="1500"/>
              </a:lnSpc>
            </a:pPr>
            <a:endParaRPr kumimoji="1" lang="zh-CN" altLang="en-US" sz="1000" b="0" i="0" dirty="0">
              <a:solidFill>
                <a:srgbClr val="00B1AD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E031CA5-7D4C-C843-991D-17E387464C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12424" y="5121274"/>
            <a:ext cx="1708118" cy="1708118"/>
          </a:xfrm>
          <a:prstGeom prst="rect">
            <a:avLst/>
          </a:prstGeom>
        </p:spPr>
      </p:pic>
      <p:sp>
        <p:nvSpPr>
          <p:cNvPr id="25" name="内容占位符 24">
            <a:extLst>
              <a:ext uri="{FF2B5EF4-FFF2-40B4-BE49-F238E27FC236}">
                <a16:creationId xmlns:a16="http://schemas.microsoft.com/office/drawing/2014/main" id="{6BC93F14-0E65-FB4B-95C2-6A59C77B78C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1675" y="4437112"/>
            <a:ext cx="5478178" cy="10802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演讲人</a:t>
            </a:r>
            <a:endParaRPr kumimoji="1" lang="en-US" altLang="zh-CN" dirty="0"/>
          </a:p>
          <a:p>
            <a:r>
              <a:rPr kumimoji="1" lang="zh-CN" altLang="en-US" dirty="0"/>
              <a:t>时间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CC0C3185-3521-DE42-9707-C2A0A34BFA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4783" y="620713"/>
            <a:ext cx="2663825" cy="6477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0" i="0">
                <a:solidFill>
                  <a:srgbClr val="00B1AD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en-US" altLang="zh-CN" dirty="0"/>
              <a:t>Vol.2.4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119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1">
            <a:extLst>
              <a:ext uri="{FF2B5EF4-FFF2-40B4-BE49-F238E27FC236}">
                <a16:creationId xmlns:a16="http://schemas.microsoft.com/office/drawing/2014/main" id="{79DDC946-941E-A94B-AD07-4EE5290EDA7D}"/>
              </a:ext>
            </a:extLst>
          </p:cNvPr>
          <p:cNvSpPr txBox="1">
            <a:spLocks/>
          </p:cNvSpPr>
          <p:nvPr userDrawn="1"/>
        </p:nvSpPr>
        <p:spPr>
          <a:xfrm>
            <a:off x="551384" y="5805264"/>
            <a:ext cx="5472608" cy="418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00B1AD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第四范式（北京）技术有限公司</a:t>
            </a:r>
          </a:p>
          <a:p>
            <a:pPr>
              <a:lnSpc>
                <a:spcPts val="1500"/>
              </a:lnSpc>
            </a:pPr>
            <a:r>
              <a:rPr kumimoji="1" lang="en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Copyright ©201</a:t>
            </a:r>
            <a:r>
              <a:rPr kumimoji="1" lang="en-US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8</a:t>
            </a:r>
            <a:r>
              <a:rPr kumimoji="1" lang="en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 4Paradigm All Rights Reserved</a:t>
            </a:r>
            <a:r>
              <a:rPr kumimoji="1" lang="en-US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.</a:t>
            </a:r>
            <a:endParaRPr kumimoji="1" lang="en" altLang="zh-CN" sz="1000" b="0" i="0" dirty="0">
              <a:solidFill>
                <a:srgbClr val="00B1AD"/>
              </a:solidFill>
              <a:latin typeface="+mn-lt"/>
              <a:ea typeface="Microsoft YaHei Light" panose="020B0502040204020203" pitchFamily="34" charset="-122"/>
            </a:endParaRPr>
          </a:p>
          <a:p>
            <a:pPr>
              <a:lnSpc>
                <a:spcPts val="1500"/>
              </a:lnSpc>
            </a:pPr>
            <a:endParaRPr kumimoji="1" lang="zh-CN" altLang="en-US" sz="1000" b="0" i="0" dirty="0">
              <a:solidFill>
                <a:srgbClr val="00B1AD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sp>
        <p:nvSpPr>
          <p:cNvPr id="11" name="内容占位符 24">
            <a:extLst>
              <a:ext uri="{FF2B5EF4-FFF2-40B4-BE49-F238E27FC236}">
                <a16:creationId xmlns:a16="http://schemas.microsoft.com/office/drawing/2014/main" id="{866EE881-0396-FC4A-816D-9E1E8743133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3392" y="620688"/>
            <a:ext cx="4680520" cy="6480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 i="0">
                <a:solidFill>
                  <a:srgbClr val="00B1AD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目录</a:t>
            </a:r>
          </a:p>
        </p:txBody>
      </p:sp>
      <p:sp>
        <p:nvSpPr>
          <p:cNvPr id="15" name="内容占位符 24">
            <a:extLst>
              <a:ext uri="{FF2B5EF4-FFF2-40B4-BE49-F238E27FC236}">
                <a16:creationId xmlns:a16="http://schemas.microsoft.com/office/drawing/2014/main" id="{EB45F6BF-15E2-344E-AFFB-17066EC52AB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392" y="1916832"/>
            <a:ext cx="4680520" cy="3528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en-US" altLang="zh-CN" dirty="0"/>
              <a:t>1.</a:t>
            </a:r>
            <a:r>
              <a:rPr kumimoji="1" lang="zh-CN" altLang="en-US" dirty="0"/>
              <a:t>目录</a:t>
            </a:r>
            <a:r>
              <a:rPr kumimoji="1" lang="en-US" altLang="zh-CN" dirty="0"/>
              <a:t>1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目录</a:t>
            </a:r>
            <a:r>
              <a:rPr kumimoji="1" lang="en-US" altLang="zh-CN" dirty="0"/>
              <a:t>2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目录</a:t>
            </a:r>
            <a:r>
              <a:rPr kumimoji="1" lang="en-US" altLang="zh-CN" dirty="0"/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4.</a:t>
            </a:r>
            <a:r>
              <a:rPr kumimoji="1" lang="zh-CN" altLang="en-US" dirty="0"/>
              <a:t>目录</a:t>
            </a:r>
            <a:r>
              <a:rPr kumimoji="1" lang="en-US" altLang="zh-CN" dirty="0"/>
              <a:t>4</a:t>
            </a:r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5.</a:t>
            </a:r>
            <a:r>
              <a:rPr kumimoji="1" lang="zh-CN" altLang="en-US" dirty="0"/>
              <a:t>目录</a:t>
            </a:r>
            <a:r>
              <a:rPr kumimoji="1" lang="en-US" altLang="zh-CN" dirty="0"/>
              <a:t>5</a:t>
            </a:r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6.</a:t>
            </a:r>
            <a:r>
              <a:rPr kumimoji="1" lang="zh-CN" altLang="en-US" dirty="0"/>
              <a:t>目录</a:t>
            </a:r>
            <a:r>
              <a:rPr kumimoji="1" lang="en-US" altLang="zh-CN" dirty="0"/>
              <a:t>6</a:t>
            </a:r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7.</a:t>
            </a:r>
            <a:r>
              <a:rPr kumimoji="1" lang="zh-CN" altLang="en-US" dirty="0"/>
              <a:t>目录</a:t>
            </a:r>
            <a:r>
              <a:rPr kumimoji="1" lang="en-US" altLang="zh-CN" dirty="0"/>
              <a:t>7</a:t>
            </a:r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8.</a:t>
            </a:r>
            <a:r>
              <a:rPr kumimoji="1" lang="zh-CN" altLang="en-US" dirty="0"/>
              <a:t>目录</a:t>
            </a:r>
            <a:r>
              <a:rPr kumimoji="1" lang="en-US" altLang="zh-CN" dirty="0"/>
              <a:t>8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9.</a:t>
            </a:r>
            <a:r>
              <a:rPr kumimoji="1" lang="zh-CN" altLang="en-US" dirty="0"/>
              <a:t>目录</a:t>
            </a:r>
            <a:r>
              <a:rPr kumimoji="1" lang="en-US" altLang="zh-CN" dirty="0"/>
              <a:t>9</a:t>
            </a:r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zh-CN" altLang="en-US" dirty="0"/>
          </a:p>
          <a:p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C7DC15-E785-FA4F-921B-6B25C764B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12424" y="5121274"/>
            <a:ext cx="1708118" cy="170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04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（全文字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13AC7B6-6F2A-6A42-B22B-54C3CB03B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03927" y="6384371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73418D-11A1-3F44-B8BE-1E9692368918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 bwMode="gray">
          <a:xfrm>
            <a:off x="695400" y="1628800"/>
            <a:ext cx="10847439" cy="4608488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6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4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一级标题</a:t>
            </a:r>
            <a:endParaRPr lang="en-US" dirty="0"/>
          </a:p>
          <a:p>
            <a:pPr lvl="1"/>
            <a:r>
              <a:rPr lang="zh-CN" altLang="en-US" dirty="0"/>
              <a:t>二级标题</a:t>
            </a:r>
            <a:endParaRPr lang="en-US" altLang="zh-CN" dirty="0"/>
          </a:p>
          <a:p>
            <a:pPr lvl="2"/>
            <a:r>
              <a:rPr lang="zh-CN" altLang="en-US" dirty="0"/>
              <a:t>三级标题</a:t>
            </a:r>
            <a:endParaRPr lang="en-US" altLang="zh-CN" dirty="0"/>
          </a:p>
          <a:p>
            <a:pPr lvl="3"/>
            <a:r>
              <a:rPr lang="zh-CN" altLang="en-US" dirty="0"/>
              <a:t>四级标题</a:t>
            </a:r>
            <a:endParaRPr lang="en-US" altLang="zh-CN" dirty="0"/>
          </a:p>
          <a:p>
            <a:pPr lvl="4"/>
            <a:r>
              <a:rPr lang="zh-CN" altLang="en-US" dirty="0"/>
              <a:t>五级标题</a:t>
            </a:r>
            <a:endParaRPr lang="en-US" dirty="0"/>
          </a:p>
        </p:txBody>
      </p:sp>
      <p:sp>
        <p:nvSpPr>
          <p:cNvPr id="11" name="标题 11">
            <a:extLst>
              <a:ext uri="{FF2B5EF4-FFF2-40B4-BE49-F238E27FC236}">
                <a16:creationId xmlns:a16="http://schemas.microsoft.com/office/drawing/2014/main" id="{892B9D38-E8EE-6647-B2D9-7E2F8F45D6D7}"/>
              </a:ext>
            </a:extLst>
          </p:cNvPr>
          <p:cNvSpPr txBox="1">
            <a:spLocks/>
          </p:cNvSpPr>
          <p:nvPr userDrawn="1"/>
        </p:nvSpPr>
        <p:spPr>
          <a:xfrm>
            <a:off x="1271464" y="6301698"/>
            <a:ext cx="5472608" cy="418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>
              <a:lnSpc>
                <a:spcPts val="1500"/>
              </a:lnSpc>
            </a:pPr>
            <a:r>
              <a:rPr kumimoji="1" lang="en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Copyright ©201</a:t>
            </a:r>
            <a:r>
              <a:rPr kumimoji="1" lang="en-US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8</a:t>
            </a:r>
            <a:r>
              <a:rPr kumimoji="1" lang="en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 4Paradigm All Rights Reserved</a:t>
            </a:r>
            <a:r>
              <a:rPr kumimoji="1" lang="en-US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.</a:t>
            </a:r>
            <a:endParaRPr kumimoji="1" lang="en" altLang="zh-CN" sz="1000" b="0" i="0" dirty="0">
              <a:solidFill>
                <a:srgbClr val="505050"/>
              </a:solidFill>
              <a:latin typeface="+mn-lt"/>
              <a:ea typeface="Microsoft YaHei Light" panose="020B0502040204020203" pitchFamily="34" charset="-122"/>
            </a:endParaRPr>
          </a:p>
          <a:p>
            <a:pPr>
              <a:lnSpc>
                <a:spcPts val="1500"/>
              </a:lnSpc>
            </a:pPr>
            <a:endParaRPr kumimoji="1" lang="zh-CN" altLang="en-US" sz="1000" b="0" i="0" dirty="0">
              <a:solidFill>
                <a:srgbClr val="505050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5920671-A4A7-6648-A168-A5E1D33F2D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128304"/>
            <a:ext cx="592104" cy="592104"/>
          </a:xfrm>
          <a:prstGeom prst="rect">
            <a:avLst/>
          </a:prstGeom>
        </p:spPr>
      </p:pic>
      <p:sp>
        <p:nvSpPr>
          <p:cNvPr id="19" name="Title 28">
            <a:extLst>
              <a:ext uri="{FF2B5EF4-FFF2-40B4-BE49-F238E27FC236}">
                <a16:creationId xmlns:a16="http://schemas.microsoft.com/office/drawing/2014/main" id="{9DB13A1E-B008-E242-A181-5943637B1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392" y="620688"/>
            <a:ext cx="1091833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b="0" i="0" kern="1200" cap="none" spc="0" baseline="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大标题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79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975E1-6F28-F441-898D-8BFBE2EF1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42F29D-A8CC-8F40-89AB-F657D5811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A44849-8AAF-9A46-B143-67BFF3ECF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628A-5BAC-3947-9D9F-E414F4A49031}" type="datetimeFigureOut">
              <a:t>2019/7/5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FC3B84-5D25-294F-A58B-D3BFA2165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FA9E67-3CBC-9D4B-A2E5-569710BA5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F8132-E948-F940-9948-2257BEA7AB1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4740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79240B-849B-614E-9716-0E4647C28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91B097-32F2-D54A-BC1A-4CB9F709C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EC4AD9-4271-CF49-8551-9ECC7F992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628A-5BAC-3947-9D9F-E414F4A49031}" type="datetimeFigureOut">
              <a:t>2019/7/5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D4DD09-A045-D642-8F62-ED522270A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9AB6AC-2655-9542-AA41-9F7575542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F8132-E948-F940-9948-2257BEA7AB1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079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D1F46D-F225-6942-B162-0854C478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BE2E2F-1707-1744-B17D-DC3082B5F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6A8C4A-048D-F44D-96A7-18781668E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6F44BF-6D61-1345-B17C-DA533312A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628A-5BAC-3947-9D9F-E414F4A49031}" type="datetimeFigureOut">
              <a:t>2019/7/5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5C86CA-E9D7-604C-839A-F108652D4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07556A-EC9A-5D4A-B47F-18278DEC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F8132-E948-F940-9948-2257BEA7AB1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5009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15BEC8-A00A-C64B-99C2-FEFA7F800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484596-C510-E94B-8F9F-E8C54D146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98F601-0200-AA43-A2C9-50765E39A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DD39A2-08E8-B844-8512-77429AD9A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81EB584-7A60-3241-B583-24D669BC39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C80EE31-BFE7-F644-8824-C3CDCDF7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628A-5BAC-3947-9D9F-E414F4A49031}" type="datetimeFigureOut">
              <a:t>2019/7/5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4883FFD-3361-874B-AC73-DC354AE50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594BA4-D147-0046-B470-0297F5D6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F8132-E948-F940-9948-2257BEA7AB1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7488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AF849-F7DA-794F-8770-28A233274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E7312E-1990-E748-9CD3-8FCA44373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628A-5BAC-3947-9D9F-E414F4A49031}" type="datetimeFigureOut">
              <a:t>2019/7/5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E478B4-6F83-0F4D-A735-7BA718AB9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E75B65-11DB-0743-BFB3-B607B686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F8132-E948-F940-9948-2257BEA7AB1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3787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088B382-2B44-C84F-9DC9-8FC5DBC3B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628A-5BAC-3947-9D9F-E414F4A49031}" type="datetimeFigureOut">
              <a:t>2019/7/5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E624A9-BBA2-D34B-8763-836DE1029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DD0458-5A94-DA4F-A9F0-C3ACC423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F8132-E948-F940-9948-2257BEA7AB1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5555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D503E-4284-4A47-9DBC-10F9D342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6C73F9-8795-8A46-AE0D-32E2CD77E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1DE819-9004-1441-9F6F-6BC67B09A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803D85-80D5-004C-B784-FA74AE0D6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628A-5BAC-3947-9D9F-E414F4A49031}" type="datetimeFigureOut">
              <a:t>2019/7/5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F0A206-FBAE-C445-B7CB-08E520E3F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6D61AC-7CA7-A048-990B-7BE4DF8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F8132-E948-F940-9948-2257BEA7AB1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164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F4797D-3EAB-C44F-826B-E257DD735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C6207ED-2001-364B-8DBB-FACD19CB7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D003B5-1C6A-D744-A581-9EF94496F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30D72A-E268-554B-B6EA-16DD1EFF2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628A-5BAC-3947-9D9F-E414F4A49031}" type="datetimeFigureOut">
              <a:t>2019/7/5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399E14-BEDE-2E48-8F35-CAF200934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EEBCF1-0FC3-F948-B120-2EB881993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F8132-E948-F940-9948-2257BEA7AB1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7171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5FE4F2-0B1B-F544-B4F8-BA91A9EA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486819-310D-9043-9AD9-63ABF63B2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BC8CB-F750-8F43-9FA0-821CE9E59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8628A-5BAC-3947-9D9F-E414F4A49031}" type="datetimeFigureOut">
              <a:t>2019/7/5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59575B-4153-F94D-A409-985778A63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2C5DBA-ECE9-9E40-B630-6CDA049E1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F8132-E948-F940-9948-2257BEA7AB1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479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FD0F0D-A51D-C444-9ABB-086C5E3C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1" y="620688"/>
            <a:ext cx="6109081" cy="2808312"/>
          </a:xfrm>
        </p:spPr>
        <p:txBody>
          <a:bodyPr/>
          <a:lstStyle/>
          <a:p>
            <a:r>
              <a:rPr lang="en-US" altLang="zh-CN" dirty="0"/>
              <a:t>Image Matting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871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FD306-19B1-E047-B928-8F6EFB6C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620688"/>
            <a:ext cx="10847439" cy="52120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Possion Matting</a:t>
            </a:r>
            <a:endParaRPr lang="en-US" alt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A9F2008C-7591-024B-845B-07C20C5E5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8D685A-6536-A948-8D67-8B95CDE953AA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95400" y="1360991"/>
            <a:ext cx="10847439" cy="5178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1</a:t>
            </a:r>
            <a:r>
              <a:rPr kumimoji="1" lang="zh-CN" altLang="en-US" dirty="0"/>
              <a:t>、模型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sz="1600" dirty="0"/>
              <a:t>(2)</a:t>
            </a:r>
            <a:r>
              <a:rPr kumimoji="1" lang="zh-CN" altLang="en-US" sz="1600" dirty="0"/>
              <a:t>将</a:t>
            </a:r>
            <a:r>
              <a:rPr kumimoji="1" lang="en-US" altLang="zh-CN" sz="1600" dirty="0"/>
              <a:t>matting</a:t>
            </a:r>
            <a:r>
              <a:rPr kumimoji="1" lang="zh-CN" altLang="en-US" sz="1600" dirty="0"/>
              <a:t>问题转化为</a:t>
            </a:r>
            <a:r>
              <a:rPr kumimoji="1" lang="en-US" altLang="zh-CN" sz="1600" dirty="0"/>
              <a:t>possion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equation</a:t>
            </a:r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r>
              <a:rPr kumimoji="1" lang="zh-CN" altLang="en-US" sz="1600" dirty="0"/>
              <a:t>优化的目标：</a:t>
            </a: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r>
              <a:rPr kumimoji="1" lang="zh-CN" altLang="en-US" sz="1600" dirty="0"/>
              <a:t>边界条件：</a:t>
            </a: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r>
              <a:rPr kumimoji="1" lang="en-US" altLang="zh-CN" sz="1600" dirty="0"/>
              <a:t>Possion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equation</a:t>
            </a:r>
            <a:r>
              <a:rPr kumimoji="1" lang="zh-CN" altLang="en-US" sz="1600" dirty="0"/>
              <a:t>：</a:t>
            </a: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418F5E9-B9E5-1E4D-A617-852A0572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0" y="2087059"/>
            <a:ext cx="1498600" cy="5715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8659F6B-0928-B344-A711-9799AF3A4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509" y="3511163"/>
            <a:ext cx="2201169" cy="225008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4E6BC6C-098B-5641-9C46-82DEF2848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500" y="2877654"/>
            <a:ext cx="4292600" cy="7493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C865563-B68B-D745-9AD4-1CDE46483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048" y="3775172"/>
            <a:ext cx="2654300" cy="8001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59CB1F5-BD00-BF4F-B36E-D7BFF3B9B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650" y="4842610"/>
            <a:ext cx="1803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06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FD306-19B1-E047-B928-8F6EFB6C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620688"/>
            <a:ext cx="10847439" cy="52120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Possion Matting</a:t>
            </a:r>
            <a:endParaRPr lang="en-US" alt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A9F2008C-7591-024B-845B-07C20C5E5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8D685A-6536-A948-8D67-8B95CDE953AA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95400" y="1360991"/>
            <a:ext cx="10847439" cy="5178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2</a:t>
            </a:r>
            <a:r>
              <a:rPr kumimoji="1" lang="zh-CN" altLang="en-US" dirty="0"/>
              <a:t>、求解：迭代的过程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sz="1600" dirty="0"/>
              <a:t>(1) </a:t>
            </a:r>
            <a:r>
              <a:rPr kumimoji="1" lang="zh-CN" altLang="en-US" sz="1600" dirty="0"/>
              <a:t>初始化：用最邻近法，获得</a:t>
            </a:r>
            <a:r>
              <a:rPr kumimoji="1" lang="en-US" altLang="zh-CN" sz="1600" dirty="0"/>
              <a:t>alpha</a:t>
            </a:r>
            <a:r>
              <a:rPr kumimoji="1" lang="zh-CN" altLang="en-US" sz="1600" dirty="0"/>
              <a:t>未知区域的</a:t>
            </a:r>
            <a:r>
              <a:rPr kumimoji="1" lang="en-US" altLang="zh-CN" sz="1600" dirty="0"/>
              <a:t>F/B</a:t>
            </a:r>
          </a:p>
          <a:p>
            <a:pPr marL="0" indent="0">
              <a:buNone/>
            </a:pPr>
            <a:r>
              <a:rPr kumimoji="1" lang="en-US" altLang="zh-CN" sz="1600" dirty="0"/>
              <a:t>(2)</a:t>
            </a:r>
            <a:r>
              <a:rPr kumimoji="1" lang="zh-CN" altLang="en-US" sz="1600" dirty="0"/>
              <a:t>求解</a:t>
            </a:r>
            <a:r>
              <a:rPr kumimoji="1" lang="en-US" altLang="zh-CN" sz="1600" dirty="0"/>
              <a:t>possion</a:t>
            </a:r>
            <a:r>
              <a:rPr kumimoji="1" lang="zh-CN" altLang="en-US" sz="1600" dirty="0"/>
              <a:t>方程，得到</a:t>
            </a:r>
            <a:r>
              <a:rPr kumimoji="1" lang="en-US" altLang="zh-CN" sz="1600" dirty="0"/>
              <a:t>alpha</a:t>
            </a:r>
          </a:p>
          <a:p>
            <a:pPr marL="0" indent="0">
              <a:buNone/>
            </a:pPr>
            <a:r>
              <a:rPr kumimoji="1" lang="en-US" altLang="zh-CN" sz="1600" dirty="0"/>
              <a:t>(3)</a:t>
            </a:r>
            <a:r>
              <a:rPr kumimoji="1" lang="zh-CN" altLang="en-US" sz="1600" dirty="0"/>
              <a:t>更新未知区域</a:t>
            </a:r>
            <a:r>
              <a:rPr kumimoji="1" lang="en-US" altLang="zh-CN" sz="1600" dirty="0"/>
              <a:t>F/B</a:t>
            </a:r>
            <a:r>
              <a:rPr kumimoji="1" lang="zh-CN" altLang="en-US" sz="1600" dirty="0"/>
              <a:t>：</a:t>
            </a:r>
            <a:r>
              <a:rPr kumimoji="1" lang="en-US" altLang="zh-CN" sz="1600" dirty="0"/>
              <a:t>alpha&gt;0.95</a:t>
            </a:r>
            <a:r>
              <a:rPr kumimoji="1" lang="zh-CN" altLang="en-US" sz="1600" dirty="0"/>
              <a:t>区域</a:t>
            </a:r>
            <a:r>
              <a:rPr kumimoji="1" lang="en-US" altLang="zh-CN" sz="1600" dirty="0"/>
              <a:t>F</a:t>
            </a:r>
            <a:r>
              <a:rPr kumimoji="1" lang="zh-CN" altLang="en-US" sz="1600" dirty="0"/>
              <a:t>设置为</a:t>
            </a:r>
            <a:r>
              <a:rPr kumimoji="1" lang="en-US" altLang="zh-CN" sz="1600" dirty="0"/>
              <a:t>I, alpha &lt;0.05</a:t>
            </a:r>
            <a:r>
              <a:rPr kumimoji="1" lang="zh-CN" altLang="en-US" sz="1600" dirty="0"/>
              <a:t>区域</a:t>
            </a:r>
            <a:r>
              <a:rPr kumimoji="1" lang="en-US" altLang="zh-CN" sz="1600" dirty="0"/>
              <a:t>B</a:t>
            </a:r>
            <a:r>
              <a:rPr kumimoji="1" lang="zh-CN" altLang="en-US" sz="1600" dirty="0"/>
              <a:t>设置为</a:t>
            </a:r>
            <a:r>
              <a:rPr kumimoji="1" lang="en-US" altLang="zh-CN" sz="1600" dirty="0"/>
              <a:t>I</a:t>
            </a:r>
          </a:p>
          <a:p>
            <a:pPr marL="0" indent="0">
              <a:buNone/>
            </a:pPr>
            <a:r>
              <a:rPr kumimoji="1" lang="en-US" altLang="zh-CN" sz="1600" dirty="0"/>
              <a:t>(4)</a:t>
            </a:r>
            <a:r>
              <a:rPr kumimoji="1" lang="zh-CN" altLang="en-US" sz="1600" dirty="0"/>
              <a:t>迭代</a:t>
            </a:r>
            <a:r>
              <a:rPr kumimoji="1" lang="en-US" altLang="zh-CN" sz="1600" dirty="0"/>
              <a:t>(2)(3)</a:t>
            </a:r>
            <a:r>
              <a:rPr kumimoji="1" lang="zh-CN" altLang="en-US" sz="1600" dirty="0"/>
              <a:t>直到收敛</a:t>
            </a: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r>
              <a:rPr kumimoji="1" lang="en-US" altLang="zh-CN" dirty="0"/>
              <a:t>3</a:t>
            </a:r>
            <a:r>
              <a:rPr kumimoji="1" lang="zh-CN" altLang="en-US" dirty="0"/>
              <a:t>、方法效果特点</a:t>
            </a:r>
            <a:endParaRPr kumimoji="1" lang="en-US" altLang="zh-CN" dirty="0"/>
          </a:p>
          <a:p>
            <a:r>
              <a:rPr kumimoji="1" lang="zh-CN" altLang="en-US" sz="1600" dirty="0"/>
              <a:t>要求前景</a:t>
            </a:r>
            <a:r>
              <a:rPr kumimoji="1" lang="en-US" altLang="zh-CN" sz="1600" dirty="0"/>
              <a:t>/</a:t>
            </a:r>
            <a:r>
              <a:rPr kumimoji="1" lang="zh-CN" altLang="en-US" sz="1600" dirty="0"/>
              <a:t>背景平滑</a:t>
            </a:r>
            <a:endParaRPr kumimoji="1" lang="en-US" altLang="zh-CN" sz="1600" dirty="0"/>
          </a:p>
          <a:p>
            <a:r>
              <a:rPr kumimoji="1" lang="zh-CN" altLang="en-US" sz="1600" dirty="0"/>
              <a:t>在前景背景不平滑的地方，采用</a:t>
            </a:r>
            <a:r>
              <a:rPr kumimoji="1" lang="en-US" altLang="zh-CN" sz="1600" dirty="0"/>
              <a:t>local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possion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matting</a:t>
            </a:r>
            <a:r>
              <a:rPr kumimoji="1" lang="zh-CN" altLang="en-US" sz="1600" dirty="0"/>
              <a:t> 方法</a:t>
            </a:r>
            <a:endParaRPr kumimoji="1" lang="en-US" altLang="zh-CN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27B2ED-5B5C-244D-9BF7-4C624B20C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114" y="4166057"/>
            <a:ext cx="5955786" cy="205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2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FD306-19B1-E047-B928-8F6EFB6C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620688"/>
            <a:ext cx="10847439" cy="52120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Closed Form Matting</a:t>
            </a:r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A9F2008C-7591-024B-845B-07C20C5E5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C58E882-6EE9-3C41-B39F-D1551DA8356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95400" y="1360991"/>
            <a:ext cx="10847439" cy="51788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CN" dirty="0"/>
              <a:t>0</a:t>
            </a:r>
            <a:r>
              <a:rPr kumimoji="1" lang="zh-CN" altLang="en-US" dirty="0"/>
              <a:t>、</a:t>
            </a:r>
            <a:r>
              <a:rPr kumimoji="1" lang="en-US" altLang="zh-CN" dirty="0"/>
              <a:t>trimap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  <a:r>
              <a:rPr kumimoji="1" lang="zh-CN" altLang="en-US" dirty="0"/>
              <a:t>问题</a:t>
            </a:r>
            <a:endParaRPr kumimoji="1" lang="en-US" altLang="zh-CN" dirty="0"/>
          </a:p>
          <a:p>
            <a:pPr marL="342900" indent="-342900">
              <a:buAutoNum type="arabicParenBoth"/>
            </a:pPr>
            <a:r>
              <a:rPr kumimoji="1" lang="zh-CN" altLang="en-US" sz="1600" dirty="0"/>
              <a:t>要求</a:t>
            </a:r>
            <a:r>
              <a:rPr kumimoji="1" lang="en-US" altLang="zh-CN" sz="1600" dirty="0"/>
              <a:t>unknown</a:t>
            </a:r>
            <a:r>
              <a:rPr kumimoji="1" lang="zh-CN" altLang="en-US" sz="1600" dirty="0"/>
              <a:t>区域面积较小</a:t>
            </a:r>
            <a:endParaRPr kumimoji="1" lang="en-US" altLang="zh-CN" sz="1600" dirty="0"/>
          </a:p>
          <a:p>
            <a:pPr marL="342900" indent="-342900">
              <a:buAutoNum type="arabicParenBoth"/>
            </a:pPr>
            <a:r>
              <a:rPr kumimoji="1" lang="zh-CN" altLang="en-US" sz="1600" dirty="0"/>
              <a:t>当前景图像有很多洞的时候，处理困难</a:t>
            </a:r>
            <a:endParaRPr kumimoji="1" lang="en-US" altLang="zh-CN" sz="1600" dirty="0"/>
          </a:p>
          <a:p>
            <a:pPr marL="342900" indent="-342900">
              <a:buAutoNum type="arabicParenBoth"/>
            </a:pPr>
            <a:r>
              <a:rPr kumimoji="1" lang="en-US" altLang="zh-CN" sz="1600" dirty="0"/>
              <a:t>Trimap</a:t>
            </a:r>
            <a:r>
              <a:rPr kumimoji="1" lang="zh-CN" altLang="en-US" sz="1600" dirty="0"/>
              <a:t>的标注不能直接影响到图像的前景背景混合区域</a:t>
            </a:r>
            <a:endParaRPr kumimoji="1" lang="en-US" altLang="zh-CN" sz="1600" dirty="0"/>
          </a:p>
          <a:p>
            <a:pPr marL="342900" indent="-342900">
              <a:buAutoNum type="arabicParenBoth"/>
            </a:pPr>
            <a:r>
              <a:rPr kumimoji="1" lang="zh-CN" altLang="en-US" sz="1600" dirty="0"/>
              <a:t>标注难度大</a:t>
            </a:r>
            <a:endParaRPr kumimoji="1" lang="en-US" altLang="zh-CN" sz="1600" dirty="0"/>
          </a:p>
          <a:p>
            <a:pPr marL="0" indent="0">
              <a:buNone/>
            </a:pPr>
            <a:r>
              <a:rPr kumimoji="1" lang="en-US" altLang="zh-CN" dirty="0"/>
              <a:t>1</a:t>
            </a:r>
            <a:r>
              <a:rPr kumimoji="1" lang="zh-CN" altLang="en-US" dirty="0"/>
              <a:t>、模型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sz="1600" dirty="0"/>
              <a:t>思路：推导出不需要求解</a:t>
            </a:r>
            <a:r>
              <a:rPr kumimoji="1" lang="en-US" altLang="zh-CN" sz="1600" dirty="0"/>
              <a:t>F/B</a:t>
            </a:r>
            <a:r>
              <a:rPr kumimoji="1" lang="zh-CN" altLang="en-US" sz="1600" dirty="0"/>
              <a:t>的代价函数，并优化，得到</a:t>
            </a:r>
            <a:r>
              <a:rPr kumimoji="1" lang="en-US" altLang="zh-CN" sz="1600" dirty="0"/>
              <a:t>alpha</a:t>
            </a:r>
          </a:p>
          <a:p>
            <a:pPr marL="0" indent="0">
              <a:buNone/>
            </a:pPr>
            <a:r>
              <a:rPr kumimoji="1" lang="zh-CN" altLang="en-US" sz="1600" dirty="0"/>
              <a:t>先验：前景和背景平滑，在一个小的窗口内是常量（平滑条件）</a:t>
            </a:r>
            <a:r>
              <a:rPr kumimoji="1" lang="en-US" altLang="zh-CN" sz="1600" dirty="0"/>
              <a:t>--3</a:t>
            </a:r>
            <a:r>
              <a:rPr kumimoji="1" lang="zh-CN" altLang="en-US" sz="1600" dirty="0"/>
              <a:t>*</a:t>
            </a:r>
            <a:r>
              <a:rPr kumimoji="1" lang="en-US" altLang="zh-CN" sz="1600" dirty="0"/>
              <a:t>3</a:t>
            </a:r>
          </a:p>
          <a:p>
            <a:pPr marL="342900" indent="-342900">
              <a:buFont typeface="Arial" panose="020B0604020202020204" pitchFamily="34" charset="0"/>
              <a:buAutoNum type="arabicParenBoth"/>
            </a:pPr>
            <a:r>
              <a:rPr kumimoji="1" lang="en-US" altLang="zh-CN" sz="1600" dirty="0"/>
              <a:t>Alpha</a:t>
            </a:r>
            <a:r>
              <a:rPr kumimoji="1" lang="zh-CN" altLang="en-US" sz="1600" dirty="0"/>
              <a:t>的近似值：</a:t>
            </a:r>
            <a:endParaRPr kumimoji="1" lang="en-US" altLang="zh-CN" sz="1600" dirty="0"/>
          </a:p>
          <a:p>
            <a:pPr marL="342900" indent="-342900">
              <a:buFont typeface="Arial" panose="020B0604020202020204" pitchFamily="34" charset="0"/>
              <a:buAutoNum type="arabicParenBoth"/>
            </a:pPr>
            <a:endParaRPr kumimoji="1" lang="en-US" altLang="zh-CN" sz="1600" dirty="0"/>
          </a:p>
          <a:p>
            <a:pPr marL="342900" indent="-342900">
              <a:buFont typeface="Arial" panose="020B0604020202020204" pitchFamily="34" charset="0"/>
              <a:buAutoNum type="arabicParenBoth"/>
            </a:pPr>
            <a:endParaRPr kumimoji="1" lang="en-US" altLang="zh-CN" sz="1600" dirty="0"/>
          </a:p>
          <a:p>
            <a:pPr marL="342900" indent="-342900">
              <a:buFont typeface="Arial" panose="020B0604020202020204" pitchFamily="34" charset="0"/>
              <a:buAutoNum type="arabicParenBoth"/>
            </a:pPr>
            <a:r>
              <a:rPr kumimoji="1" lang="zh-CN" altLang="en-US" sz="1600" dirty="0"/>
              <a:t>优化目标：</a:t>
            </a:r>
            <a:endParaRPr kumimoji="1" lang="en-US" altLang="zh-CN" sz="1600" dirty="0"/>
          </a:p>
          <a:p>
            <a:pPr marL="342900" indent="-342900">
              <a:buFont typeface="Arial" panose="020B0604020202020204" pitchFamily="34" charset="0"/>
              <a:buAutoNum type="arabicParenBoth"/>
            </a:pPr>
            <a:endParaRPr kumimoji="1" lang="en-US" altLang="zh-CN" sz="1600" dirty="0"/>
          </a:p>
          <a:p>
            <a:pPr marL="342900" indent="-342900">
              <a:buFont typeface="Arial" panose="020B0604020202020204" pitchFamily="34" charset="0"/>
              <a:buAutoNum type="arabicParenBoth"/>
            </a:pPr>
            <a:endParaRPr kumimoji="1" lang="en-US" altLang="zh-CN" sz="1600" dirty="0"/>
          </a:p>
          <a:p>
            <a:pPr marL="342900" indent="-342900">
              <a:buFont typeface="Arial" panose="020B0604020202020204" pitchFamily="34" charset="0"/>
              <a:buAutoNum type="arabicParenBoth"/>
            </a:pPr>
            <a:endParaRPr kumimoji="1" lang="en-US" altLang="zh-CN" sz="1600" dirty="0"/>
          </a:p>
          <a:p>
            <a:pPr marL="342900" indent="-342900">
              <a:buFont typeface="Arial" panose="020B0604020202020204" pitchFamily="34" charset="0"/>
              <a:buAutoNum type="arabicParenBoth"/>
            </a:pPr>
            <a:endParaRPr kumimoji="1" lang="en-US" altLang="zh-CN" sz="1600" dirty="0"/>
          </a:p>
          <a:p>
            <a:r>
              <a:rPr kumimoji="1" lang="zh-CN" altLang="en-US" sz="1600" dirty="0"/>
              <a:t>代价函数是</a:t>
            </a:r>
            <a:r>
              <a:rPr kumimoji="1" lang="en-US" altLang="zh-CN" sz="1600" dirty="0"/>
              <a:t>alpha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a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b</a:t>
            </a:r>
            <a:r>
              <a:rPr kumimoji="1" lang="zh-CN" altLang="en-US" sz="1600" dirty="0"/>
              <a:t>的二次方程</a:t>
            </a:r>
            <a:endParaRPr kumimoji="1" lang="en-US" altLang="zh-CN" sz="1600" dirty="0"/>
          </a:p>
          <a:p>
            <a:r>
              <a:rPr kumimoji="1" lang="en-US" altLang="zh-CN" sz="1600" dirty="0"/>
              <a:t>N</a:t>
            </a:r>
            <a:r>
              <a:rPr kumimoji="1" lang="zh-CN" altLang="en-US" sz="1600" dirty="0"/>
              <a:t>个像素的图像，有</a:t>
            </a:r>
            <a:r>
              <a:rPr kumimoji="1" lang="en-US" altLang="zh-CN" sz="1600" dirty="0"/>
              <a:t>3N</a:t>
            </a:r>
            <a:r>
              <a:rPr kumimoji="1" lang="zh-CN" altLang="en-US" sz="1600" dirty="0"/>
              <a:t>个未知量，</a:t>
            </a:r>
            <a:r>
              <a:rPr kumimoji="1" lang="en-US" altLang="zh-CN" sz="1600" dirty="0"/>
              <a:t>a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b</a:t>
            </a:r>
            <a:r>
              <a:rPr kumimoji="1" lang="zh-CN" altLang="en-US" sz="1600" dirty="0"/>
              <a:t>被消去后，则只剩下个</a:t>
            </a:r>
            <a:r>
              <a:rPr kumimoji="1" lang="en-US" altLang="zh-CN" sz="1600" dirty="0"/>
              <a:t>N</a:t>
            </a:r>
            <a:r>
              <a:rPr kumimoji="1" lang="zh-CN" altLang="en-US" sz="1600" dirty="0"/>
              <a:t>未知量</a:t>
            </a:r>
            <a:endParaRPr kumimoji="1" lang="en-US" altLang="zh-CN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D29EB1-5175-A749-9AC0-824A45CB3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725" y="4838700"/>
            <a:ext cx="3289300" cy="736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589EC9-881B-8F47-9E55-E162405D3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750" y="3859428"/>
            <a:ext cx="1873250" cy="4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18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FD306-19B1-E047-B928-8F6EFB6C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620688"/>
            <a:ext cx="10847439" cy="52120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Closed Form Matting</a:t>
            </a:r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A9F2008C-7591-024B-845B-07C20C5E5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C58E882-6EE9-3C41-B39F-D1551DA8356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95400" y="1360991"/>
            <a:ext cx="10847439" cy="5178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1600" dirty="0"/>
              <a:t>(4)</a:t>
            </a:r>
            <a:r>
              <a:rPr kumimoji="1" lang="zh-CN" altLang="en-US" sz="1600" dirty="0"/>
              <a:t> 消除</a:t>
            </a:r>
            <a:r>
              <a:rPr kumimoji="1" lang="en-US" altLang="zh-CN" sz="1600" dirty="0"/>
              <a:t>a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b</a:t>
            </a:r>
            <a:r>
              <a:rPr kumimoji="1" lang="zh-CN" altLang="en-US" sz="1600" dirty="0"/>
              <a:t>：</a:t>
            </a:r>
            <a:endParaRPr kumimoji="1" lang="en-US" altLang="zh-CN" sz="1600" dirty="0"/>
          </a:p>
          <a:p>
            <a:pPr marL="342900" indent="-342900">
              <a:buFont typeface="Arial" panose="020B0604020202020204" pitchFamily="34" charset="0"/>
              <a:buAutoNum type="arabicParenBoth"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342900" indent="-342900">
              <a:buFont typeface="Arial" panose="020B0604020202020204" pitchFamily="34" charset="0"/>
              <a:buAutoNum type="arabicParenBoth"/>
            </a:pPr>
            <a:endParaRPr kumimoji="1" lang="en-US" altLang="zh-CN" sz="1600" dirty="0"/>
          </a:p>
          <a:p>
            <a:pPr marL="342900" indent="-342900">
              <a:buFont typeface="Arial" panose="020B0604020202020204" pitchFamily="34" charset="0"/>
              <a:buAutoNum type="arabicParenBoth"/>
            </a:pPr>
            <a:endParaRPr kumimoji="1" lang="en-US" altLang="zh-CN" sz="1600" dirty="0"/>
          </a:p>
          <a:p>
            <a:pPr marL="342900" indent="-342900">
              <a:buFont typeface="Arial" panose="020B0604020202020204" pitchFamily="34" charset="0"/>
              <a:buAutoNum type="arabicParenBoth"/>
            </a:pPr>
            <a:endParaRPr kumimoji="1" lang="en-US" altLang="zh-CN" sz="1600" dirty="0"/>
          </a:p>
          <a:p>
            <a:pPr marL="342900" indent="-342900">
              <a:buFont typeface="Arial" panose="020B0604020202020204" pitchFamily="34" charset="0"/>
              <a:buAutoNum type="arabicParenBoth"/>
            </a:pPr>
            <a:endParaRPr kumimoji="1" lang="en-US" altLang="zh-CN" sz="1600" dirty="0"/>
          </a:p>
          <a:p>
            <a:pPr marL="342900" indent="-342900">
              <a:buFont typeface="Arial" panose="020B0604020202020204" pitchFamily="34" charset="0"/>
              <a:buAutoNum type="arabicParenBoth"/>
            </a:pPr>
            <a:endParaRPr kumimoji="1" lang="en-US" altLang="zh-CN" sz="1600" dirty="0"/>
          </a:p>
          <a:p>
            <a:pPr marL="342900" indent="-342900">
              <a:buFont typeface="Arial" panose="020B0604020202020204" pitchFamily="34" charset="0"/>
              <a:buAutoNum type="arabicParenBoth"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r>
              <a:rPr kumimoji="1" lang="en-US" altLang="zh-CN" sz="1600" dirty="0"/>
              <a:t>     </a:t>
            </a:r>
            <a:r>
              <a:rPr kumimoji="1" lang="zh-CN" altLang="en-US" sz="1600" dirty="0"/>
              <a:t>是一个</a:t>
            </a:r>
            <a:r>
              <a:rPr kumimoji="1" lang="en-US" altLang="zh-CN" sz="1600" dirty="0"/>
              <a:t>|w</a:t>
            </a:r>
            <a:r>
              <a:rPr kumimoji="1" lang="en-US" altLang="zh-CN" sz="1600" baseline="-25000" dirty="0"/>
              <a:t>k</a:t>
            </a:r>
            <a:r>
              <a:rPr kumimoji="1" lang="en-US" altLang="zh-CN" sz="1600" dirty="0"/>
              <a:t>|+1</a:t>
            </a:r>
            <a:r>
              <a:rPr kumimoji="1" lang="zh-CN" altLang="en-US" sz="1600" dirty="0"/>
              <a:t>长的向量，前</a:t>
            </a:r>
            <a:r>
              <a:rPr kumimoji="1" lang="en-US" altLang="zh-CN" sz="1600" dirty="0"/>
              <a:t>|w</a:t>
            </a:r>
            <a:r>
              <a:rPr kumimoji="1" lang="en-US" altLang="zh-CN" sz="1600" baseline="-25000" dirty="0"/>
              <a:t>k</a:t>
            </a:r>
            <a:r>
              <a:rPr kumimoji="1" lang="en-US" altLang="zh-CN" sz="1600" dirty="0"/>
              <a:t>|</a:t>
            </a:r>
            <a:r>
              <a:rPr kumimoji="1" lang="zh-CN" altLang="en-US" sz="1600" dirty="0"/>
              <a:t>个元素代表每个未知的</a:t>
            </a:r>
            <a:r>
              <a:rPr kumimoji="1" lang="en-US" altLang="zh-CN" sz="1600" dirty="0"/>
              <a:t>alpha</a:t>
            </a:r>
            <a:r>
              <a:rPr kumimoji="1" lang="zh-CN" altLang="en-US" sz="1600" dirty="0"/>
              <a:t>，最后一个元素为</a:t>
            </a:r>
            <a:r>
              <a:rPr kumimoji="1" lang="en-US" altLang="zh-CN" sz="1600" dirty="0"/>
              <a:t>0</a:t>
            </a:r>
          </a:p>
          <a:p>
            <a:r>
              <a:rPr kumimoji="1" lang="zh-CN" altLang="en-US" sz="1600" dirty="0"/>
              <a:t>     是一个大小为</a:t>
            </a:r>
            <a:r>
              <a:rPr kumimoji="1" lang="en-US" altLang="zh-CN" sz="1600" dirty="0"/>
              <a:t>(|w</a:t>
            </a:r>
            <a:r>
              <a:rPr kumimoji="1" lang="en-US" altLang="zh-CN" sz="1600" baseline="-25000" dirty="0"/>
              <a:t>k</a:t>
            </a:r>
            <a:r>
              <a:rPr kumimoji="1" lang="en-US" altLang="zh-CN" sz="1600" dirty="0"/>
              <a:t>|+1)*2</a:t>
            </a:r>
            <a:r>
              <a:rPr kumimoji="1" lang="zh-CN" altLang="en-US" sz="1600" dirty="0"/>
              <a:t>的矩阵</a:t>
            </a:r>
            <a:endParaRPr kumimoji="1" lang="en-US" altLang="zh-CN" sz="1600" dirty="0"/>
          </a:p>
          <a:p>
            <a:endParaRPr kumimoji="1" lang="en-US" altLang="zh-CN" sz="1600" baseline="-25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2D67D5-ADF0-E942-BC3D-7CCD4E39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456" y="2837715"/>
            <a:ext cx="2688663" cy="7506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62E0B43-1F59-4842-913C-B81EFBE8A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325" y="1790700"/>
            <a:ext cx="3289300" cy="736600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84DC89D-453E-9740-9A19-71DA1802938D}"/>
              </a:ext>
            </a:extLst>
          </p:cNvPr>
          <p:cNvCxnSpPr>
            <a:cxnSpLocks/>
          </p:cNvCxnSpPr>
          <p:nvPr/>
        </p:nvCxnSpPr>
        <p:spPr>
          <a:xfrm flipH="1">
            <a:off x="4886323" y="2476436"/>
            <a:ext cx="9526" cy="499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940E2CA-D3E4-D649-AA25-F9F527B9D919}"/>
              </a:ext>
            </a:extLst>
          </p:cNvPr>
          <p:cNvSpPr txBox="1"/>
          <p:nvPr/>
        </p:nvSpPr>
        <p:spPr>
          <a:xfrm>
            <a:off x="5096321" y="254938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rewite</a:t>
            </a:r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30F0EC9-A037-144D-ABEF-7586B67DC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" y="5323553"/>
            <a:ext cx="241300" cy="215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B8E6BEF-AA3E-B443-83EA-90836DA67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469" y="5587098"/>
            <a:ext cx="228600" cy="2159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14045CF-7A53-434F-B362-DE15CE9B62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399" y="3959183"/>
            <a:ext cx="3086100" cy="876300"/>
          </a:xfrm>
          <a:prstGeom prst="rect">
            <a:avLst/>
          </a:prstGeom>
        </p:spPr>
      </p:pic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81E9CE2-1445-0647-8CED-C83AD3786D8D}"/>
              </a:ext>
            </a:extLst>
          </p:cNvPr>
          <p:cNvCxnSpPr>
            <a:cxnSpLocks/>
          </p:cNvCxnSpPr>
          <p:nvPr/>
        </p:nvCxnSpPr>
        <p:spPr>
          <a:xfrm flipH="1">
            <a:off x="4875212" y="3561240"/>
            <a:ext cx="9526" cy="499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1976B25-AFC5-4C4A-BD7C-1AA44197B18F}"/>
              </a:ext>
            </a:extLst>
          </p:cNvPr>
          <p:cNvSpPr txBox="1"/>
          <p:nvPr/>
        </p:nvSpPr>
        <p:spPr>
          <a:xfrm>
            <a:off x="5111725" y="3589851"/>
            <a:ext cx="130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fix alpha</a:t>
            </a:r>
            <a:endParaRPr kumimoji="1" lang="zh-CN" altLang="en-US"/>
          </a:p>
        </p:txBody>
      </p:sp>
      <p:sp>
        <p:nvSpPr>
          <p:cNvPr id="23" name="上弧形箭头 22">
            <a:extLst>
              <a:ext uri="{FF2B5EF4-FFF2-40B4-BE49-F238E27FC236}">
                <a16:creationId xmlns:a16="http://schemas.microsoft.com/office/drawing/2014/main" id="{76E12848-272A-614A-A373-D4466B641232}"/>
              </a:ext>
            </a:extLst>
          </p:cNvPr>
          <p:cNvSpPr/>
          <p:nvPr/>
        </p:nvSpPr>
        <p:spPr>
          <a:xfrm rot="16200000">
            <a:off x="5966259" y="3729016"/>
            <a:ext cx="1431874" cy="537393"/>
          </a:xfrm>
          <a:prstGeom prst="curved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298DCA4-CD56-524F-9297-8B27886600B5}"/>
              </a:ext>
            </a:extLst>
          </p:cNvPr>
          <p:cNvSpPr txBox="1"/>
          <p:nvPr/>
        </p:nvSpPr>
        <p:spPr>
          <a:xfrm>
            <a:off x="7064386" y="3774517"/>
            <a:ext cx="130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代入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46D8558-3DE8-4042-8838-CD9311A060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2667" y="3648640"/>
            <a:ext cx="2078262" cy="631176"/>
          </a:xfrm>
          <a:prstGeom prst="rect">
            <a:avLst/>
          </a:prstGeom>
        </p:spPr>
      </p:pic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80C8123E-F0D5-5042-B19A-6DC6099C2173}"/>
              </a:ext>
            </a:extLst>
          </p:cNvPr>
          <p:cNvCxnSpPr/>
          <p:nvPr/>
        </p:nvCxnSpPr>
        <p:spPr>
          <a:xfrm>
            <a:off x="7670341" y="3950405"/>
            <a:ext cx="537394" cy="87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FF25AA51-F65B-FA47-9E3E-3D7BE8F515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0114" y="4368800"/>
            <a:ext cx="1313083" cy="34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75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FD306-19B1-E047-B928-8F6EFB6C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620688"/>
            <a:ext cx="10847439" cy="52120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Closed Form Matting</a:t>
            </a:r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A9F2008C-7591-024B-845B-07C20C5E5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C58E882-6EE9-3C41-B39F-D1551DA8356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95400" y="1360991"/>
            <a:ext cx="10847439" cy="5178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1600" dirty="0"/>
              <a:t>(4) </a:t>
            </a:r>
            <a:r>
              <a:rPr kumimoji="1" lang="zh-CN" altLang="en-US" sz="1600" dirty="0"/>
              <a:t>求解</a:t>
            </a:r>
            <a:r>
              <a:rPr kumimoji="1" lang="en-US" altLang="zh-CN" sz="1600" dirty="0"/>
              <a:t>alpha</a:t>
            </a:r>
            <a:r>
              <a:rPr kumimoji="1" lang="zh-CN" altLang="en-US" sz="1600" dirty="0"/>
              <a:t>：</a:t>
            </a:r>
            <a:endParaRPr kumimoji="1" lang="en-US" altLang="zh-CN" sz="1600" dirty="0"/>
          </a:p>
          <a:p>
            <a:r>
              <a:rPr kumimoji="1" lang="zh-CN" altLang="en-US" sz="1600" dirty="0"/>
              <a:t>目标：使用</a:t>
            </a:r>
            <a:r>
              <a:rPr kumimoji="1" lang="en-US" altLang="zh-CN" sz="1600" dirty="0"/>
              <a:t>scribbles</a:t>
            </a:r>
            <a:r>
              <a:rPr kumimoji="1" lang="zh-CN" altLang="en-US" sz="1600" dirty="0"/>
              <a:t>输入求解</a:t>
            </a: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342900" indent="-342900">
              <a:buFont typeface="Arial" panose="020B0604020202020204" pitchFamily="34" charset="0"/>
              <a:buAutoNum type="arabicParenBoth"/>
            </a:pPr>
            <a:endParaRPr kumimoji="1" lang="en-US" altLang="zh-CN" sz="1600" dirty="0"/>
          </a:p>
          <a:p>
            <a:r>
              <a:rPr kumimoji="1" lang="en-US" altLang="zh-CN" sz="1600" dirty="0"/>
              <a:t>Matlab</a:t>
            </a:r>
            <a:r>
              <a:rPr kumimoji="1" lang="zh-CN" altLang="en-US" sz="1600" dirty="0"/>
              <a:t>优化工具箱求解</a:t>
            </a:r>
            <a:endParaRPr kumimoji="1" lang="en-US" altLang="zh-CN" sz="1600" dirty="0"/>
          </a:p>
          <a:p>
            <a:pPr marL="0" indent="0">
              <a:buNone/>
            </a:pPr>
            <a:r>
              <a:rPr kumimoji="1" lang="en-US" altLang="zh-CN" dirty="0"/>
              <a:t>3</a:t>
            </a:r>
            <a:r>
              <a:rPr kumimoji="1" lang="zh-CN" altLang="en-US" dirty="0"/>
              <a:t>、方法效果特点</a:t>
            </a:r>
            <a:endParaRPr kumimoji="1" lang="en-US" altLang="zh-CN" dirty="0"/>
          </a:p>
          <a:p>
            <a:r>
              <a:rPr kumimoji="1" lang="zh-CN" altLang="en-US" sz="1600" dirty="0"/>
              <a:t>方法依赖前景背景的局部平滑条件，这一点在自然场景中天然满足</a:t>
            </a:r>
            <a:endParaRPr kumimoji="1" lang="en-US" altLang="zh-CN" sz="1600" dirty="0"/>
          </a:p>
          <a:p>
            <a:r>
              <a:rPr kumimoji="1" lang="zh-CN" altLang="en-US" sz="1600" dirty="0"/>
              <a:t>只需优化</a:t>
            </a:r>
            <a:r>
              <a:rPr kumimoji="1" lang="en-US" altLang="zh-CN" sz="1600" dirty="0"/>
              <a:t>alpha</a:t>
            </a:r>
            <a:r>
              <a:rPr kumimoji="1" lang="zh-CN" altLang="en-US" sz="1600" dirty="0"/>
              <a:t>，快</a:t>
            </a:r>
            <a:endParaRPr kumimoji="1" lang="en-US" altLang="zh-CN" sz="1600" dirty="0"/>
          </a:p>
          <a:p>
            <a:r>
              <a:rPr kumimoji="1" lang="zh-CN" altLang="en-US" sz="1600" dirty="0"/>
              <a:t>要求的标注简单，对带孔洞和</a:t>
            </a:r>
            <a:r>
              <a:rPr kumimoji="1" lang="en-US" altLang="zh-CN" sz="1600" dirty="0"/>
              <a:t>unknow</a:t>
            </a:r>
            <a:r>
              <a:rPr kumimoji="1" lang="zh-CN" altLang="en-US" sz="1600" dirty="0"/>
              <a:t>区域较大的场景效果好</a:t>
            </a:r>
            <a:endParaRPr kumimoji="1" lang="en-US" altLang="zh-CN" sz="1600" dirty="0"/>
          </a:p>
          <a:p>
            <a:pPr marL="342900" indent="-342900">
              <a:buFont typeface="Arial" panose="020B0604020202020204" pitchFamily="34" charset="0"/>
              <a:buAutoNum type="arabicParenBoth"/>
            </a:pPr>
            <a:endParaRPr kumimoji="1" lang="en-US" altLang="zh-CN" sz="1600" dirty="0"/>
          </a:p>
          <a:p>
            <a:pPr marL="342900" indent="-342900">
              <a:buFont typeface="Arial" panose="020B0604020202020204" pitchFamily="34" charset="0"/>
              <a:buAutoNum type="arabicParenBoth"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endParaRPr kumimoji="1" lang="en-US" altLang="zh-CN" sz="1600" baseline="-25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3B1DA4-D471-0640-B694-22F91CFF6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00" y="1974850"/>
            <a:ext cx="3781778" cy="425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EAC033-2822-324A-A2DC-65BC9CA0E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3950405"/>
            <a:ext cx="6680200" cy="23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32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D27EA25-EC55-AD45-9392-79EF4F02E25C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95400" y="1360991"/>
            <a:ext cx="10847439" cy="5178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1</a:t>
            </a:r>
            <a:r>
              <a:rPr kumimoji="1" lang="zh-CN" altLang="en-US" dirty="0"/>
              <a:t>、模型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sz="1600" dirty="0"/>
              <a:t>(1)</a:t>
            </a:r>
            <a:r>
              <a:rPr kumimoji="1" lang="zh-CN" altLang="en-US" sz="1600" dirty="0"/>
              <a:t> 思路：分割网络，输入图片和</a:t>
            </a:r>
            <a:r>
              <a:rPr kumimoji="1" lang="en-US" altLang="zh-CN" sz="1600" dirty="0"/>
              <a:t>trimap</a:t>
            </a:r>
            <a:r>
              <a:rPr kumimoji="1" lang="zh-CN" altLang="en-US" sz="1600" dirty="0"/>
              <a:t>，输出预测的</a:t>
            </a:r>
            <a:r>
              <a:rPr kumimoji="1" lang="en-US" altLang="zh-CN" sz="1600" dirty="0"/>
              <a:t>alpha</a:t>
            </a:r>
            <a:r>
              <a:rPr kumimoji="1" lang="zh-CN" altLang="en-US" sz="1600" dirty="0"/>
              <a:t>值</a:t>
            </a:r>
            <a:endParaRPr kumimoji="1" lang="en-US" altLang="zh-CN" sz="1600" dirty="0"/>
          </a:p>
          <a:p>
            <a:pPr marL="0" indent="0">
              <a:buNone/>
            </a:pPr>
            <a:r>
              <a:rPr kumimoji="1" lang="en-US" altLang="zh-CN" sz="1600" dirty="0"/>
              <a:t>(2)</a:t>
            </a:r>
            <a:r>
              <a:rPr kumimoji="1" lang="zh-CN" altLang="en-US" sz="1600" dirty="0"/>
              <a:t> 网络设计：两个部分</a:t>
            </a:r>
            <a:endParaRPr kumimoji="1" lang="en-US" altLang="zh-CN" sz="1600" dirty="0"/>
          </a:p>
          <a:p>
            <a:r>
              <a:rPr kumimoji="1" lang="en-US" altLang="zh-CN" sz="1600" dirty="0"/>
              <a:t>Stage1</a:t>
            </a:r>
            <a:r>
              <a:rPr kumimoji="1" lang="zh-CN" altLang="en-US" sz="1600" dirty="0"/>
              <a:t>：输入</a:t>
            </a:r>
            <a:r>
              <a:rPr kumimoji="1" lang="en-US" altLang="zh-CN" sz="1600" dirty="0"/>
              <a:t>4channel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encoder</a:t>
            </a:r>
            <a:r>
              <a:rPr kumimoji="1" lang="zh-CN" altLang="en-US" sz="1600" dirty="0"/>
              <a:t>使用</a:t>
            </a:r>
            <a:r>
              <a:rPr kumimoji="1" lang="en-US" altLang="zh-CN" sz="1600" dirty="0"/>
              <a:t>vgg16</a:t>
            </a:r>
            <a:r>
              <a:rPr kumimoji="1" lang="zh-CN" altLang="en-US" sz="1600" dirty="0"/>
              <a:t>前</a:t>
            </a:r>
            <a:r>
              <a:rPr kumimoji="1" lang="en-US" altLang="zh-CN" sz="1600" dirty="0"/>
              <a:t>14</a:t>
            </a:r>
            <a:r>
              <a:rPr kumimoji="1" lang="zh-CN" altLang="en-US" sz="1600" dirty="0"/>
              <a:t>卷积层，</a:t>
            </a:r>
            <a:r>
              <a:rPr kumimoji="1" lang="en-US" altLang="zh-CN" sz="1600" dirty="0"/>
              <a:t>decoder</a:t>
            </a:r>
            <a:r>
              <a:rPr kumimoji="1" lang="zh-CN" altLang="en-US" sz="1600" dirty="0"/>
              <a:t>使用拥有</a:t>
            </a:r>
            <a:r>
              <a:rPr kumimoji="1" lang="en-US" altLang="zh-CN" sz="1600" dirty="0"/>
              <a:t>6</a:t>
            </a:r>
            <a:r>
              <a:rPr kumimoji="1" lang="zh-CN" altLang="en-US" sz="1600" dirty="0"/>
              <a:t>个卷积层和</a:t>
            </a:r>
            <a:r>
              <a:rPr kumimoji="1" lang="en-US" altLang="zh-CN" sz="1600" dirty="0"/>
              <a:t>5</a:t>
            </a:r>
            <a:r>
              <a:rPr kumimoji="1" lang="zh-CN" altLang="en-US" sz="1600" dirty="0"/>
              <a:t>个</a:t>
            </a:r>
            <a:r>
              <a:rPr kumimoji="1" lang="en-US" altLang="zh-CN" sz="1600" dirty="0"/>
              <a:t>unpooling</a:t>
            </a:r>
            <a:r>
              <a:rPr kumimoji="1" lang="zh-CN" altLang="en-US" sz="1600" dirty="0"/>
              <a:t>的小网络</a:t>
            </a:r>
            <a:endParaRPr kumimoji="1" lang="en-US" altLang="zh-CN" sz="1600" dirty="0"/>
          </a:p>
          <a:p>
            <a:r>
              <a:rPr kumimoji="1" lang="en-US" altLang="zh-CN" sz="1600" dirty="0"/>
              <a:t>Stage2</a:t>
            </a:r>
            <a:r>
              <a:rPr kumimoji="1" lang="zh-CN" altLang="en-US" sz="1600" dirty="0"/>
              <a:t>：输入为</a:t>
            </a:r>
            <a:r>
              <a:rPr kumimoji="1" lang="en-US" altLang="zh-CN" sz="1600" dirty="0"/>
              <a:t>4channel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4</a:t>
            </a:r>
            <a:r>
              <a:rPr kumimoji="1" lang="zh-CN" altLang="en-US" sz="1600" dirty="0"/>
              <a:t>个卷积层，没有</a:t>
            </a:r>
            <a:r>
              <a:rPr kumimoji="1" lang="en-US" altLang="zh-CN" sz="1600" dirty="0"/>
              <a:t>pooling</a:t>
            </a:r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AEC703-1FA4-2347-A4F5-25B7D63BC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2933700"/>
            <a:ext cx="9210718" cy="32448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7BFD306-19B1-E047-B928-8F6EFB6C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620688"/>
            <a:ext cx="10847439" cy="52120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Deep Image Matting</a:t>
            </a:r>
            <a:endParaRPr lang="en-US" alt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A9F2008C-7591-024B-845B-07C20C5E5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526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FD306-19B1-E047-B928-8F6EFB6C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620688"/>
            <a:ext cx="10847439" cy="52120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Deep Image Matting</a:t>
            </a:r>
            <a:endParaRPr lang="en-US" alt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A9F2008C-7591-024B-845B-07C20C5E5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D27EA25-EC55-AD45-9392-79EF4F02E25C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95400" y="1360991"/>
            <a:ext cx="10847439" cy="5178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1600" dirty="0"/>
              <a:t>(2)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loss</a:t>
            </a:r>
            <a:r>
              <a:rPr kumimoji="1" lang="zh-CN" altLang="en-US" sz="1600" dirty="0"/>
              <a:t>：两个</a:t>
            </a:r>
            <a:endParaRPr kumimoji="1" lang="en-US" altLang="zh-CN" sz="1600" dirty="0"/>
          </a:p>
          <a:p>
            <a:r>
              <a:rPr kumimoji="1" lang="en-US" altLang="zh-CN" sz="1600" dirty="0"/>
              <a:t>Alpha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prediction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loss</a:t>
            </a:r>
            <a:r>
              <a:rPr kumimoji="1" lang="zh-CN" altLang="en-US" sz="1600" dirty="0"/>
              <a:t>：预测</a:t>
            </a:r>
            <a:r>
              <a:rPr kumimoji="1" lang="en-US" altLang="zh-CN" sz="1600" dirty="0"/>
              <a:t>alpha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gt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alpha</a:t>
            </a:r>
            <a:r>
              <a:rPr kumimoji="1" lang="zh-CN" altLang="en-US" sz="1600" dirty="0"/>
              <a:t>的差异</a:t>
            </a: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r>
              <a:rPr kumimoji="1" lang="en-US" altLang="zh-CN" sz="1600" dirty="0"/>
              <a:t>Compostitional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loss</a:t>
            </a:r>
            <a:r>
              <a:rPr kumimoji="1" lang="zh-CN" altLang="en-US" sz="1600" dirty="0"/>
              <a:t>：使用前景、背景和预测的</a:t>
            </a:r>
            <a:r>
              <a:rPr kumimoji="1" lang="en-US" altLang="zh-CN" sz="1600" dirty="0"/>
              <a:t>alpha</a:t>
            </a:r>
            <a:r>
              <a:rPr kumimoji="1" lang="zh-CN" altLang="en-US" sz="1600" dirty="0"/>
              <a:t>合成的图像与输入图像的差异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Overall loss:</a:t>
            </a:r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pPr marL="0" indent="0">
              <a:buNone/>
            </a:pPr>
            <a:r>
              <a:rPr kumimoji="1" lang="en-US" altLang="zh-CN" sz="1600" dirty="0"/>
              <a:t>(3)</a:t>
            </a:r>
            <a:r>
              <a:rPr kumimoji="1" lang="zh-CN" altLang="en-US" sz="1600" dirty="0"/>
              <a:t> 训练</a:t>
            </a:r>
            <a:endParaRPr kumimoji="1" lang="en-US" altLang="zh-CN" sz="1600" dirty="0"/>
          </a:p>
          <a:p>
            <a:r>
              <a:rPr kumimoji="1" lang="en-US" altLang="zh-CN" sz="1600" dirty="0"/>
              <a:t>First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stage</a:t>
            </a:r>
            <a:r>
              <a:rPr kumimoji="1" lang="zh-CN" altLang="en-US" sz="1600" dirty="0"/>
              <a:t>：</a:t>
            </a:r>
            <a:endParaRPr kumimoji="1" lang="en-US" altLang="zh-CN" sz="1600" dirty="0"/>
          </a:p>
          <a:p>
            <a:pPr>
              <a:buFont typeface="Wingdings" pitchFamily="2" charset="2"/>
              <a:buChar char="Ø"/>
            </a:pPr>
            <a:r>
              <a:rPr kumimoji="1" lang="zh-CN" altLang="en-US" sz="1600" dirty="0"/>
              <a:t> 只使用第一部分的网络，</a:t>
            </a:r>
            <a:r>
              <a:rPr kumimoji="1" lang="en-US" altLang="zh-CN" sz="1600" dirty="0"/>
              <a:t>w</a:t>
            </a:r>
            <a:r>
              <a:rPr kumimoji="1" lang="zh-CN" altLang="en-US" sz="1600" dirty="0"/>
              <a:t>设置为</a:t>
            </a:r>
            <a:r>
              <a:rPr kumimoji="1" lang="en-US" altLang="zh-CN" sz="1600" dirty="0"/>
              <a:t>0.5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random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crop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rotate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encoder</a:t>
            </a:r>
            <a:r>
              <a:rPr kumimoji="1" lang="zh-CN" altLang="en-US" sz="1600" dirty="0"/>
              <a:t>部分使用预训练模型</a:t>
            </a:r>
            <a:endParaRPr kumimoji="1" lang="en-US" altLang="zh-CN" sz="1600" dirty="0"/>
          </a:p>
          <a:p>
            <a:r>
              <a:rPr kumimoji="1" lang="en-US" altLang="zh-CN" sz="1600" dirty="0"/>
              <a:t>Second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stage</a:t>
            </a:r>
          </a:p>
          <a:p>
            <a:pPr>
              <a:buFont typeface="Wingdings" pitchFamily="2" charset="2"/>
              <a:buChar char="Ø"/>
            </a:pPr>
            <a:r>
              <a:rPr kumimoji="1" lang="zh-CN" altLang="en-US" sz="1600" dirty="0"/>
              <a:t> 固定</a:t>
            </a:r>
            <a:r>
              <a:rPr kumimoji="1" lang="en-US" altLang="zh-CN" sz="1600" dirty="0"/>
              <a:t>first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stage</a:t>
            </a:r>
            <a:r>
              <a:rPr kumimoji="1" lang="zh-CN" altLang="en-US" sz="1600" dirty="0"/>
              <a:t>参数，只训练</a:t>
            </a:r>
            <a:r>
              <a:rPr kumimoji="1" lang="en-US" altLang="zh-CN" sz="1600" dirty="0"/>
              <a:t>refinement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part</a:t>
            </a:r>
            <a:r>
              <a:rPr kumimoji="1" lang="zh-CN" altLang="en-US" sz="1600" dirty="0"/>
              <a:t>的参数。收敛后，二者参数放开训练。</a:t>
            </a: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985D33-A8F9-6848-80A9-F561C404F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919" y="2006600"/>
            <a:ext cx="1943100" cy="457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BB4E26-1C9E-5146-AF15-B3F80F52E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338" y="2906209"/>
            <a:ext cx="1879600" cy="482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E4ADA9-8AFA-924A-A7BA-4679B4D4E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549" y="4026605"/>
            <a:ext cx="2519619" cy="25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7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FD306-19B1-E047-B928-8F6EFB6C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620688"/>
            <a:ext cx="10847439" cy="52120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Deep Image Matting</a:t>
            </a:r>
            <a:endParaRPr lang="en-US" alt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A9F2008C-7591-024B-845B-07C20C5E5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4227" y="6384371"/>
            <a:ext cx="438912" cy="155448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D27EA25-EC55-AD45-9392-79EF4F02E25C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95400" y="1360991"/>
            <a:ext cx="10847439" cy="5178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1600" dirty="0"/>
              <a:t>(4)</a:t>
            </a:r>
            <a:r>
              <a:rPr kumimoji="1" lang="zh-CN" altLang="en-US" sz="1600" dirty="0"/>
              <a:t> 数据：合成数据集</a:t>
            </a:r>
            <a:endParaRPr kumimoji="1" lang="en-US" altLang="zh-CN" sz="1600" dirty="0"/>
          </a:p>
          <a:p>
            <a:r>
              <a:rPr kumimoji="1" lang="zh-CN" altLang="en-US" sz="1600" dirty="0"/>
              <a:t>真实数据标注困难</a:t>
            </a:r>
            <a:endParaRPr kumimoji="1" lang="en-US" altLang="zh-CN" sz="1600" dirty="0"/>
          </a:p>
          <a:p>
            <a:r>
              <a:rPr kumimoji="1" lang="zh-CN" altLang="en-US" sz="1600" dirty="0"/>
              <a:t>人工手动抠图生成前景和</a:t>
            </a:r>
            <a:r>
              <a:rPr kumimoji="1" lang="en-US" altLang="zh-CN" sz="1600" dirty="0"/>
              <a:t>alpha</a:t>
            </a:r>
          </a:p>
          <a:p>
            <a:r>
              <a:rPr kumimoji="1" lang="zh-CN" altLang="en-US" sz="1600" dirty="0"/>
              <a:t>从</a:t>
            </a:r>
            <a:r>
              <a:rPr kumimoji="1" lang="en-US" altLang="zh-CN" sz="1600" dirty="0"/>
              <a:t>coco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pascal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voc</a:t>
            </a:r>
            <a:r>
              <a:rPr kumimoji="1" lang="zh-CN" altLang="en-US" sz="1600" dirty="0"/>
              <a:t>随机选择背景合成图片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pPr marL="0" indent="0">
              <a:buNone/>
            </a:pPr>
            <a:r>
              <a:rPr kumimoji="1" lang="en-US" altLang="zh-CN" sz="1600" dirty="0"/>
              <a:t>(5)</a:t>
            </a:r>
            <a:r>
              <a:rPr kumimoji="1" lang="zh-CN" altLang="en-US" sz="1600" dirty="0"/>
              <a:t> 结果</a:t>
            </a:r>
            <a:endParaRPr kumimoji="1" lang="en-US" altLang="zh-CN" sz="1600" dirty="0"/>
          </a:p>
          <a:p>
            <a:r>
              <a:rPr kumimoji="1" lang="en-US" altLang="zh-CN" sz="1600" dirty="0"/>
              <a:t>Refinement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part</a:t>
            </a:r>
            <a:r>
              <a:rPr kumimoji="1" lang="zh-CN" altLang="en-US" sz="1600" dirty="0"/>
              <a:t>的效果</a:t>
            </a: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FA5A23-7779-B14A-808E-ED7DEE709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990201"/>
            <a:ext cx="4457700" cy="2654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319C71-EFF8-1440-85C1-A89FC05F1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3950405"/>
            <a:ext cx="4419600" cy="2222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98DBF8-693A-1E4C-9C0F-9A1FBBF43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00" y="3863596"/>
            <a:ext cx="3073400" cy="1435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CA3DA54-29B4-5943-BB43-A91F5D7F8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4269" y="3876296"/>
            <a:ext cx="1587500" cy="1409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8B2D79D-DCD5-B645-BD72-CA415225F9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3800" y="5298696"/>
            <a:ext cx="4584700" cy="1397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9B75109-33F7-3848-A768-4EDB03153C2F}"/>
              </a:ext>
            </a:extLst>
          </p:cNvPr>
          <p:cNvSpPr txBox="1"/>
          <p:nvPr/>
        </p:nvSpPr>
        <p:spPr>
          <a:xfrm>
            <a:off x="5558422" y="3950405"/>
            <a:ext cx="461665" cy="8425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对比</a:t>
            </a:r>
          </a:p>
        </p:txBody>
      </p:sp>
    </p:spTree>
    <p:extLst>
      <p:ext uri="{BB962C8B-B14F-4D97-AF65-F5344CB8AC3E}">
        <p14:creationId xmlns:p14="http://schemas.microsoft.com/office/powerpoint/2010/main" val="1042440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FD306-19B1-E047-B928-8F6EFB6C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620688"/>
            <a:ext cx="10847439" cy="52120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Reference</a:t>
            </a:r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A9F2008C-7591-024B-845B-07C20C5E5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304F62-D7C0-F44F-87E2-CF320ED0C6E2}"/>
              </a:ext>
            </a:extLst>
          </p:cNvPr>
          <p:cNvSpPr txBox="1"/>
          <p:nvPr/>
        </p:nvSpPr>
        <p:spPr>
          <a:xfrm>
            <a:off x="3133848" y="2194841"/>
            <a:ext cx="54008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1. </a:t>
            </a:r>
            <a:r>
              <a:rPr lang="en" altLang="zh-CN"/>
              <a:t>A Bayesian Approach to Digital Matting</a:t>
            </a:r>
          </a:p>
          <a:p>
            <a:r>
              <a:rPr lang="en-US" altLang="zh-CN"/>
              <a:t>2.</a:t>
            </a:r>
            <a:r>
              <a:rPr lang="en" altLang="zh-CN"/>
              <a:t> Poisson Matting </a:t>
            </a:r>
          </a:p>
          <a:p>
            <a:r>
              <a:rPr lang="en-US" altLang="zh-CN"/>
              <a:t>3.</a:t>
            </a:r>
            <a:r>
              <a:rPr lang="en" altLang="zh-CN"/>
              <a:t> A Closed Form Solution to Natural Image Matting </a:t>
            </a:r>
          </a:p>
          <a:p>
            <a:r>
              <a:rPr lang="en-US" altLang="zh-CN"/>
              <a:t>4.</a:t>
            </a:r>
            <a:r>
              <a:rPr lang="en" altLang="zh-CN"/>
              <a:t> Deep Image Matting </a:t>
            </a:r>
          </a:p>
          <a:p>
            <a:endParaRPr lang="en" altLang="zh-CN"/>
          </a:p>
        </p:txBody>
      </p:sp>
    </p:spTree>
    <p:extLst>
      <p:ext uri="{BB962C8B-B14F-4D97-AF65-F5344CB8AC3E}">
        <p14:creationId xmlns:p14="http://schemas.microsoft.com/office/powerpoint/2010/main" val="1658372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FD0F0D-A51D-C444-9ABB-086C5E3C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1" y="620688"/>
            <a:ext cx="6109081" cy="2808312"/>
          </a:xfrm>
        </p:spPr>
        <p:txBody>
          <a:bodyPr/>
          <a:lstStyle/>
          <a:p>
            <a:r>
              <a:rPr lang="en-US" altLang="zh-CN" dirty="0"/>
              <a:t>Thanks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946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7946DC9-E3AD-884A-B555-688F8D4CB7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816928-A9B0-8D46-B789-885BF5DEA4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392" y="1916832"/>
            <a:ext cx="7560840" cy="288032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背景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/>
              <a:t>Forground/background based matting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/>
              <a:t>Bayesian </a:t>
            </a:r>
            <a:r>
              <a:rPr kumimoji="1" lang="en-US" altLang="zh-CN"/>
              <a:t>Matting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Possion Matting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Closed Form Matting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Deep Image Matting</a:t>
            </a:r>
          </a:p>
        </p:txBody>
      </p:sp>
    </p:spTree>
    <p:extLst>
      <p:ext uri="{BB962C8B-B14F-4D97-AF65-F5344CB8AC3E}">
        <p14:creationId xmlns:p14="http://schemas.microsoft.com/office/powerpoint/2010/main" val="77573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FD306-19B1-E047-B928-8F6EFB6C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620688"/>
            <a:ext cx="10847439" cy="52120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背景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A228A4-2CBF-E942-9513-389F60E293D4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95400" y="1360991"/>
            <a:ext cx="10847439" cy="460848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0</a:t>
            </a:r>
            <a:r>
              <a:rPr kumimoji="1" lang="zh-CN" altLang="en-US" dirty="0"/>
              <a:t>、缘起</a:t>
            </a:r>
            <a:endParaRPr kumimoji="1" lang="en-US" altLang="zh-CN" dirty="0"/>
          </a:p>
          <a:p>
            <a:r>
              <a:rPr kumimoji="1" lang="zh-CN" altLang="en-US" sz="1600" dirty="0"/>
              <a:t>电影工业</a:t>
            </a: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1</a:t>
            </a:r>
            <a:r>
              <a:rPr kumimoji="1" lang="zh-CN" altLang="en-US" dirty="0"/>
              <a:t>、问题定义：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>
              <a:buFont typeface="Wingdings" pitchFamily="2" charset="2"/>
              <a:buChar char="Ø"/>
            </a:pPr>
            <a:endParaRPr kumimoji="1" lang="en-US" altLang="zh-CN" sz="1600" dirty="0"/>
          </a:p>
          <a:p>
            <a:r>
              <a:rPr kumimoji="1" lang="zh-CN" altLang="en-US" sz="1600" dirty="0"/>
              <a:t>任务：将图像分解为前景、背景和透明度，一般求解透明度</a:t>
            </a:r>
            <a:endParaRPr kumimoji="1" lang="en-US" altLang="zh-CN" sz="1600" dirty="0"/>
          </a:p>
          <a:p>
            <a:r>
              <a:rPr kumimoji="1" lang="zh-CN" altLang="en-US" sz="1600" dirty="0"/>
              <a:t>欠定性：三个方程，七个未知数</a:t>
            </a:r>
            <a:endParaRPr kumimoji="1" lang="en-US" altLang="zh-CN" sz="1600" dirty="0"/>
          </a:p>
          <a:p>
            <a:r>
              <a:rPr kumimoji="1" lang="zh-CN" altLang="en-US" sz="1600" dirty="0"/>
              <a:t>问题的解决思路：估计</a:t>
            </a:r>
            <a:r>
              <a:rPr kumimoji="1" lang="en-US" altLang="zh-CN" sz="1600" dirty="0"/>
              <a:t>F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B(</a:t>
            </a:r>
            <a:r>
              <a:rPr kumimoji="1" lang="zh-CN" altLang="en-US" sz="1600" b="1" dirty="0"/>
              <a:t>单</a:t>
            </a:r>
            <a:r>
              <a:rPr kumimoji="1" lang="en-US" altLang="zh-CN" sz="1600" dirty="0"/>
              <a:t>/</a:t>
            </a:r>
            <a:r>
              <a:rPr kumimoji="1" lang="zh-CN" altLang="en-US" sz="1600" dirty="0"/>
              <a:t>多帧</a:t>
            </a:r>
            <a:r>
              <a:rPr kumimoji="1" lang="en-US" altLang="zh-CN" sz="1600" dirty="0"/>
              <a:t>)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2</a:t>
            </a:r>
            <a:r>
              <a:rPr kumimoji="1" lang="zh-CN" altLang="en-US" dirty="0"/>
              <a:t>、数据集，标注及评价指标</a:t>
            </a:r>
            <a:endParaRPr kumimoji="1" lang="en-US" altLang="zh-CN" dirty="0"/>
          </a:p>
          <a:p>
            <a:r>
              <a:rPr kumimoji="1" lang="zh-CN" altLang="en-US" sz="1600" dirty="0"/>
              <a:t>标注：</a:t>
            </a:r>
            <a:r>
              <a:rPr kumimoji="1" lang="en-US" altLang="zh-CN" sz="1600" dirty="0"/>
              <a:t>trimap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scribble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point</a:t>
            </a:r>
          </a:p>
          <a:p>
            <a:r>
              <a:rPr kumimoji="1" lang="zh-CN" altLang="en-US" sz="1600" dirty="0"/>
              <a:t>数据集：</a:t>
            </a:r>
            <a:r>
              <a:rPr kumimoji="1" lang="en-US" altLang="zh-CN" sz="1600" dirty="0"/>
              <a:t>adoble</a:t>
            </a:r>
            <a:r>
              <a:rPr kumimoji="1" lang="zh-CN" altLang="en-US" sz="1600" dirty="0"/>
              <a:t>合成数据集、</a:t>
            </a:r>
            <a:r>
              <a:rPr kumimoji="1" lang="en-US" altLang="zh-CN" sz="1600" dirty="0"/>
              <a:t>alpha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matting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dataset</a:t>
            </a:r>
          </a:p>
          <a:p>
            <a:r>
              <a:rPr kumimoji="1" lang="zh-CN" altLang="en-US" sz="1600" dirty="0"/>
              <a:t>评价指标：</a:t>
            </a:r>
            <a:r>
              <a:rPr kumimoji="1" lang="en-US" altLang="zh-CN" sz="1600" dirty="0"/>
              <a:t>SAD, MSE</a:t>
            </a:r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A9F2008C-7591-024B-845B-07C20C5E5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74CAD0-E424-1542-B421-C32E014B8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489" y="2945493"/>
            <a:ext cx="2070100" cy="368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FDAFEB-65B6-0744-AC4C-D590175E3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273" y="3665235"/>
            <a:ext cx="1651000" cy="1866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A94C64-833F-6549-B526-CC0099868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5284" y="3799139"/>
            <a:ext cx="1652649" cy="15990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B98A6CB-9F6F-954D-B5D4-D14928592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716" y="3933044"/>
            <a:ext cx="1618368" cy="144034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C42B621-C9B8-2A43-BA2C-5FA05F91890E}"/>
              </a:ext>
            </a:extLst>
          </p:cNvPr>
          <p:cNvSpPr txBox="1"/>
          <p:nvPr/>
        </p:nvSpPr>
        <p:spPr>
          <a:xfrm>
            <a:off x="6332579" y="5436008"/>
            <a:ext cx="94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trimap</a:t>
            </a:r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B65FF86-8E63-7944-9B16-40FA51B0AFEB}"/>
              </a:ext>
            </a:extLst>
          </p:cNvPr>
          <p:cNvSpPr txBox="1"/>
          <p:nvPr/>
        </p:nvSpPr>
        <p:spPr>
          <a:xfrm>
            <a:off x="8586443" y="5482940"/>
            <a:ext cx="94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scribble</a:t>
            </a:r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A5327AE-6646-FD45-B5C0-4E2C76DD156B}"/>
              </a:ext>
            </a:extLst>
          </p:cNvPr>
          <p:cNvSpPr txBox="1"/>
          <p:nvPr/>
        </p:nvSpPr>
        <p:spPr>
          <a:xfrm>
            <a:off x="10556174" y="5458008"/>
            <a:ext cx="94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point</a:t>
            </a:r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FA7C58A-215B-014E-AAAE-80B2FD5A5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8884" y="1254428"/>
            <a:ext cx="2537529" cy="176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70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FD306-19B1-E047-B928-8F6EFB6C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620688"/>
            <a:ext cx="10847439" cy="52120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kumimoji="1" lang="en" altLang="zh-CN"/>
              <a:t>Forground/background based matting</a:t>
            </a:r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A9F2008C-7591-024B-845B-07C20C5E5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41B7FFF8-F03E-B646-BF64-432FABA1C702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95400" y="1360991"/>
            <a:ext cx="10847439" cy="460848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blue screen matting</a:t>
            </a:r>
          </a:p>
          <a:p>
            <a:pPr marL="0" indent="0">
              <a:buNone/>
            </a:pPr>
            <a:r>
              <a:rPr kumimoji="1" lang="en-US" altLang="zh-CN" sz="1600" dirty="0"/>
              <a:t>(1)</a:t>
            </a:r>
            <a:r>
              <a:rPr kumimoji="1" lang="zh-CN" altLang="en-US" sz="1600" dirty="0"/>
              <a:t>方法</a:t>
            </a:r>
            <a:endParaRPr kumimoji="1" lang="en-US" altLang="zh-CN" sz="1600" dirty="0"/>
          </a:p>
          <a:p>
            <a:r>
              <a:rPr kumimoji="1" lang="zh-CN" altLang="en-US" sz="1600" dirty="0"/>
              <a:t>使用固定背景：</a:t>
            </a:r>
            <a:r>
              <a:rPr kumimoji="1" lang="en-US" altLang="zh-CN" sz="1600" dirty="0"/>
              <a:t>4</a:t>
            </a:r>
            <a:r>
              <a:rPr kumimoji="1" lang="zh-CN" altLang="en-US" sz="1600" dirty="0"/>
              <a:t>个未知数，</a:t>
            </a:r>
            <a:r>
              <a:rPr kumimoji="1" lang="en-US" altLang="zh-CN" sz="1600" dirty="0"/>
              <a:t>3</a:t>
            </a:r>
            <a:r>
              <a:rPr kumimoji="1" lang="zh-CN" altLang="en-US" sz="1600" dirty="0"/>
              <a:t>个方程</a:t>
            </a:r>
            <a:endParaRPr kumimoji="1" lang="en-US" altLang="zh-CN" sz="1600" dirty="0"/>
          </a:p>
          <a:p>
            <a:r>
              <a:rPr kumimoji="1" lang="zh-CN" altLang="en-US" sz="1600" dirty="0"/>
              <a:t>经验约束：</a:t>
            </a: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r>
              <a:rPr kumimoji="1" lang="en-US" altLang="zh-CN" sz="1600" dirty="0"/>
              <a:t>(2)</a:t>
            </a:r>
            <a:r>
              <a:rPr kumimoji="1" lang="zh-CN" altLang="en-US" sz="1600" dirty="0"/>
              <a:t>优缺点</a:t>
            </a:r>
            <a:endParaRPr kumimoji="1" lang="en-US" altLang="zh-CN" sz="1600" dirty="0"/>
          </a:p>
          <a:p>
            <a:r>
              <a:rPr kumimoji="1" lang="zh-CN" altLang="en-US" sz="1600" dirty="0"/>
              <a:t>简单，快</a:t>
            </a:r>
            <a:endParaRPr kumimoji="1" lang="en-US" altLang="zh-CN" sz="1600" dirty="0"/>
          </a:p>
          <a:p>
            <a:r>
              <a:rPr kumimoji="1" lang="zh-CN" altLang="en-US" sz="1600" dirty="0"/>
              <a:t>超参非常依赖经验设定</a:t>
            </a:r>
            <a:endParaRPr kumimoji="1" lang="en-US" altLang="zh-CN" sz="1600" dirty="0"/>
          </a:p>
          <a:p>
            <a:pPr marL="0" indent="0">
              <a:buNone/>
            </a:pPr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screen matting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F/B samples</a:t>
            </a:r>
          </a:p>
          <a:p>
            <a:pPr marL="0" indent="0">
              <a:buNone/>
            </a:pPr>
            <a:r>
              <a:rPr kumimoji="1" lang="en-US" altLang="zh-CN" sz="1600" dirty="0"/>
              <a:t>(1)</a:t>
            </a:r>
            <a:r>
              <a:rPr kumimoji="1" lang="zh-CN" altLang="en-US" sz="1600" dirty="0"/>
              <a:t>方法：</a:t>
            </a:r>
            <a:endParaRPr kumimoji="1" lang="en-US" altLang="zh-CN" sz="1600" dirty="0"/>
          </a:p>
          <a:p>
            <a:r>
              <a:rPr kumimoji="1" lang="zh-CN" altLang="en-US" sz="1600" dirty="0"/>
              <a:t>多边形拟合前景背景边界</a:t>
            </a:r>
            <a:endParaRPr kumimoji="1" lang="en-US" altLang="zh-CN" sz="1600" dirty="0"/>
          </a:p>
          <a:p>
            <a:r>
              <a:rPr kumimoji="1" lang="zh-CN" altLang="en-US" sz="1600" dirty="0"/>
              <a:t>在</a:t>
            </a:r>
            <a:r>
              <a:rPr kumimoji="1" lang="en-US" altLang="zh-CN" sz="1600" dirty="0"/>
              <a:t>F/B</a:t>
            </a:r>
            <a:r>
              <a:rPr kumimoji="1" lang="zh-CN" altLang="en-US" sz="1600" dirty="0"/>
              <a:t>边界上找到过</a:t>
            </a:r>
            <a:r>
              <a:rPr kumimoji="1" lang="en-US" altLang="zh-CN" sz="1600" dirty="0"/>
              <a:t>alpha</a:t>
            </a:r>
            <a:r>
              <a:rPr kumimoji="1" lang="zh-CN" altLang="en-US" sz="1600" dirty="0"/>
              <a:t>不确定点最小长度的两个点</a:t>
            </a:r>
            <a:endParaRPr kumimoji="1" lang="en-US" altLang="zh-CN" sz="1600" dirty="0"/>
          </a:p>
          <a:p>
            <a:pPr marL="0" indent="0">
              <a:buNone/>
            </a:pPr>
            <a:r>
              <a:rPr kumimoji="1" lang="en-US" altLang="zh-CN" sz="1600" dirty="0"/>
              <a:t>(2)</a:t>
            </a:r>
            <a:r>
              <a:rPr kumimoji="1" lang="zh-CN" altLang="en-US" sz="1600" dirty="0"/>
              <a:t>优缺点</a:t>
            </a:r>
            <a:endParaRPr kumimoji="1" lang="en-US" altLang="zh-CN" sz="1600" dirty="0"/>
          </a:p>
          <a:p>
            <a:r>
              <a:rPr kumimoji="1" lang="zh-CN" altLang="en-US" sz="1600" dirty="0"/>
              <a:t>无需手动设置超参</a:t>
            </a:r>
            <a:endParaRPr kumimoji="1" lang="en-US" altLang="zh-CN" sz="1600" dirty="0"/>
          </a:p>
          <a:p>
            <a:r>
              <a:rPr kumimoji="1" lang="zh-CN" altLang="en-US" sz="1600" dirty="0"/>
              <a:t>结果不连续、依赖知背景</a:t>
            </a:r>
            <a:endParaRPr kumimoji="1" lang="en-US" altLang="zh-CN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94A0445-2F9A-9541-8F86-6A707E5B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50" y="2374900"/>
            <a:ext cx="2501900" cy="584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C81FD63-AB59-9247-A6EA-1F3EC1AC9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311" y="1248197"/>
            <a:ext cx="2034313" cy="14188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103D2F9-385C-B64A-8292-4CFDDB5CB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827" y="3114548"/>
            <a:ext cx="2201282" cy="34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5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FD306-19B1-E047-B928-8F6EFB6C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620688"/>
            <a:ext cx="10847439" cy="52120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kumimoji="1" lang="en" altLang="zh-CN"/>
              <a:t>Forground/background based matting</a:t>
            </a:r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A9F2008C-7591-024B-845B-07C20C5E5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41B7FFF8-F03E-B646-BF64-432FABA1C702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95400" y="1360991"/>
            <a:ext cx="10847439" cy="5023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lang="en" altLang="zh-CN"/>
              <a:t>Knockout 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sz="1600" dirty="0"/>
              <a:t>(1)</a:t>
            </a:r>
            <a:r>
              <a:rPr kumimoji="1" lang="zh-CN" altLang="en-US" sz="1600" dirty="0"/>
              <a:t>方法</a:t>
            </a:r>
            <a:endParaRPr kumimoji="1" lang="en-US" altLang="zh-CN" sz="1600" dirty="0"/>
          </a:p>
          <a:p>
            <a:r>
              <a:rPr kumimoji="1" lang="zh-CN" altLang="en-US" sz="1600" dirty="0"/>
              <a:t>计算未知区域的</a:t>
            </a:r>
            <a:r>
              <a:rPr kumimoji="1" lang="en-US" altLang="zh-CN" sz="1600" dirty="0"/>
              <a:t>F/B</a:t>
            </a:r>
            <a:r>
              <a:rPr kumimoji="1" lang="zh-CN" altLang="en-US" sz="1600" dirty="0"/>
              <a:t>，带入基本公式求解</a:t>
            </a:r>
            <a:endParaRPr kumimoji="1" lang="en-US" altLang="zh-CN" sz="1600" dirty="0"/>
          </a:p>
          <a:p>
            <a:r>
              <a:rPr kumimoji="1" lang="en-US" altLang="zh-CN" sz="1600" dirty="0"/>
              <a:t>F/B</a:t>
            </a:r>
            <a:r>
              <a:rPr kumimoji="1" lang="zh-CN" altLang="en-US" sz="1600" dirty="0"/>
              <a:t>求解：边界上的点的</a:t>
            </a:r>
            <a:r>
              <a:rPr kumimoji="1" lang="en-US" altLang="zh-CN" sz="1600" dirty="0"/>
              <a:t>F/B</a:t>
            </a:r>
            <a:r>
              <a:rPr kumimoji="1" lang="zh-CN" altLang="en-US" sz="1600" dirty="0"/>
              <a:t>加权</a:t>
            </a:r>
            <a:r>
              <a:rPr kumimoji="1" lang="en-US" altLang="zh-CN" sz="1600" dirty="0"/>
              <a:t>(</a:t>
            </a:r>
            <a:r>
              <a:rPr kumimoji="1" lang="zh-CN" altLang="en-US" sz="1600" dirty="0"/>
              <a:t>与距离反比</a:t>
            </a:r>
            <a:r>
              <a:rPr kumimoji="1" lang="en-US" altLang="zh-CN" sz="1600" dirty="0"/>
              <a:t>)</a:t>
            </a:r>
            <a:r>
              <a:rPr kumimoji="1" lang="zh-CN" altLang="en-US" sz="1600" dirty="0"/>
              <a:t>求和，范围是距离最小点和</a:t>
            </a:r>
            <a:endParaRPr kumimoji="1" lang="en-US" altLang="zh-CN" sz="1600" dirty="0"/>
          </a:p>
          <a:p>
            <a:pPr marL="0" indent="0">
              <a:buNone/>
            </a:pPr>
            <a:r>
              <a:rPr kumimoji="1" lang="zh-CN" altLang="en-US" sz="1600" dirty="0"/>
              <a:t>   二倍最小距离点</a:t>
            </a: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r>
              <a:rPr kumimoji="1" lang="en-US" altLang="zh-CN" sz="1600" dirty="0"/>
              <a:t>(2)</a:t>
            </a:r>
            <a:r>
              <a:rPr kumimoji="1" lang="zh-CN" altLang="en-US" sz="1600" dirty="0"/>
              <a:t>优缺点</a:t>
            </a:r>
            <a:endParaRPr kumimoji="1" lang="en-US" altLang="zh-CN" sz="1600" dirty="0"/>
          </a:p>
          <a:p>
            <a:r>
              <a:rPr kumimoji="1" lang="zh-CN" altLang="en-US" sz="1600" dirty="0"/>
              <a:t>无需拟合，更简单</a:t>
            </a:r>
            <a:endParaRPr kumimoji="1" lang="en-US" altLang="zh-CN" sz="1600" dirty="0"/>
          </a:p>
          <a:p>
            <a:r>
              <a:rPr kumimoji="1" lang="zh-CN" altLang="en-US" sz="1600" dirty="0"/>
              <a:t>要求不确定区域平滑</a:t>
            </a:r>
            <a:endParaRPr kumimoji="1" lang="en-US" altLang="zh-CN" sz="1600" dirty="0"/>
          </a:p>
          <a:p>
            <a:pPr marL="0" indent="0">
              <a:buNone/>
            </a:pPr>
            <a:r>
              <a:rPr kumimoji="1" lang="en-US" altLang="zh-CN" dirty="0"/>
              <a:t>4</a:t>
            </a:r>
            <a:r>
              <a:rPr kumimoji="1" lang="zh-CN" altLang="en-US" dirty="0"/>
              <a:t>、</a:t>
            </a:r>
            <a:r>
              <a:rPr lang="en" altLang="zh-CN"/>
              <a:t> Ruzon-Tomasi 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sz="1600" dirty="0"/>
              <a:t>(1)</a:t>
            </a:r>
            <a:r>
              <a:rPr kumimoji="1" lang="zh-CN" altLang="en-US" sz="1600" dirty="0"/>
              <a:t>方法：</a:t>
            </a:r>
            <a:endParaRPr kumimoji="1" lang="en-US" altLang="zh-CN" sz="1600" dirty="0"/>
          </a:p>
          <a:p>
            <a:r>
              <a:rPr kumimoji="1" lang="zh-CN" altLang="en-US" sz="1600" dirty="0"/>
              <a:t>从概率的角度，</a:t>
            </a:r>
            <a:r>
              <a:rPr kumimoji="1" lang="en-US" altLang="zh-CN" sz="1600" dirty="0"/>
              <a:t>F/B/C</a:t>
            </a:r>
            <a:r>
              <a:rPr kumimoji="1" lang="zh-CN" altLang="en-US" sz="1600" dirty="0"/>
              <a:t>可以看作概率分布，使用混合高斯模型表示</a:t>
            </a:r>
            <a:endParaRPr kumimoji="1" lang="en-US" altLang="zh-CN" sz="1600" dirty="0"/>
          </a:p>
          <a:p>
            <a:r>
              <a:rPr kumimoji="1" lang="zh-CN" altLang="en-US" sz="1600" dirty="0"/>
              <a:t>选定一组</a:t>
            </a:r>
            <a:r>
              <a:rPr kumimoji="1" lang="en-US" altLang="zh-CN" sz="1600" dirty="0"/>
              <a:t>F/B/C </a:t>
            </a:r>
            <a:r>
              <a:rPr kumimoji="1" lang="zh-CN" altLang="en-US" sz="1600" dirty="0"/>
              <a:t>簇，</a:t>
            </a:r>
            <a:r>
              <a:rPr kumimoji="1" lang="en-US" altLang="zh-CN" sz="1600" dirty="0"/>
              <a:t>alpha</a:t>
            </a:r>
            <a:r>
              <a:rPr kumimoji="1" lang="zh-CN" altLang="en-US" sz="1600" dirty="0"/>
              <a:t>值使得</a:t>
            </a:r>
            <a:r>
              <a:rPr kumimoji="1" lang="en-US" altLang="zh-CN" sz="1600" dirty="0"/>
              <a:t>C</a:t>
            </a:r>
            <a:r>
              <a:rPr kumimoji="1" lang="zh-CN" altLang="en-US" sz="1600" dirty="0"/>
              <a:t>的概率最大</a:t>
            </a:r>
            <a:endParaRPr kumimoji="1" lang="en-US" altLang="zh-CN" sz="1600" dirty="0"/>
          </a:p>
          <a:p>
            <a:pPr marL="0" indent="0">
              <a:buNone/>
            </a:pPr>
            <a:r>
              <a:rPr kumimoji="1" lang="en-US" altLang="zh-CN" sz="1600" dirty="0"/>
              <a:t>(2)</a:t>
            </a:r>
            <a:r>
              <a:rPr kumimoji="1" lang="zh-CN" altLang="en-US" sz="1600" dirty="0"/>
              <a:t>优缺点</a:t>
            </a:r>
            <a:endParaRPr kumimoji="1" lang="en-US" altLang="zh-CN" sz="1600" dirty="0"/>
          </a:p>
          <a:p>
            <a:r>
              <a:rPr kumimoji="1" lang="zh-CN" altLang="en-US" sz="1600" dirty="0"/>
              <a:t>与</a:t>
            </a:r>
            <a:r>
              <a:rPr kumimoji="1" lang="en-US" altLang="zh-CN" sz="1600" dirty="0"/>
              <a:t>3</a:t>
            </a:r>
            <a:r>
              <a:rPr kumimoji="1" lang="zh-CN" altLang="en-US" sz="1600" dirty="0"/>
              <a:t>类似</a:t>
            </a:r>
            <a:endParaRPr kumimoji="1" lang="en-US" altLang="zh-CN" sz="1600" dirty="0"/>
          </a:p>
          <a:p>
            <a:r>
              <a:rPr kumimoji="1" lang="zh-CN" altLang="en-US" sz="1600" dirty="0"/>
              <a:t>对半透明区域计算效果不好</a:t>
            </a:r>
            <a:endParaRPr kumimoji="1"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6639FF-09F1-574D-9B31-A5308B71A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350" y="1141896"/>
            <a:ext cx="2051050" cy="13871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9E03C1-F2D8-AC41-8701-D3B9FC9F4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135" y="2971007"/>
            <a:ext cx="1596665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37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FD306-19B1-E047-B928-8F6EFB6C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620688"/>
            <a:ext cx="10847439" cy="52120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kumimoji="1" lang="en" altLang="zh-CN"/>
              <a:t>Bayesian</a:t>
            </a:r>
            <a:r>
              <a:rPr kumimoji="1" lang="en-US" altLang="zh-CN" dirty="0"/>
              <a:t> Matting</a:t>
            </a:r>
            <a:endParaRPr lang="en-US" alt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A9F2008C-7591-024B-845B-07C20C5E5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5540F0F-4DB3-FC48-AAFF-56933A561B2B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95400" y="1360991"/>
            <a:ext cx="10847439" cy="4608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1</a:t>
            </a:r>
            <a:r>
              <a:rPr kumimoji="1" lang="zh-CN" altLang="en-US" dirty="0"/>
              <a:t>、模型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sz="1600" dirty="0"/>
              <a:t>(1)</a:t>
            </a:r>
            <a:r>
              <a:rPr kumimoji="1" lang="zh-CN" altLang="en-US" sz="1600" dirty="0"/>
              <a:t>将</a:t>
            </a:r>
            <a:r>
              <a:rPr kumimoji="1" lang="en-US" altLang="zh-CN" sz="1600" dirty="0"/>
              <a:t>alpha</a:t>
            </a:r>
            <a:r>
              <a:rPr kumimoji="1" lang="zh-CN" altLang="en-US" sz="1600" dirty="0"/>
              <a:t>的求解转化为</a:t>
            </a:r>
            <a:r>
              <a:rPr kumimoji="1" lang="en-US" altLang="zh-CN" sz="1600" dirty="0"/>
              <a:t>MAP</a:t>
            </a:r>
            <a:r>
              <a:rPr kumimoji="1" lang="zh-CN" altLang="en-US" sz="1600" dirty="0"/>
              <a:t>问题</a:t>
            </a: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r>
              <a:rPr kumimoji="1" lang="en-US" altLang="zh-CN" sz="1600" dirty="0"/>
              <a:t>(2)</a:t>
            </a:r>
            <a:r>
              <a:rPr kumimoji="1" lang="zh-CN" altLang="en-US" sz="1600" dirty="0"/>
              <a:t> 求解第一项：高斯概率函数拟合</a:t>
            </a: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r>
              <a:rPr kumimoji="1" lang="en-US" altLang="zh-CN" sz="1600" dirty="0"/>
              <a:t>(3)</a:t>
            </a:r>
            <a:r>
              <a:rPr kumimoji="1" lang="zh-CN" altLang="en-US" sz="1600" dirty="0"/>
              <a:t>求解第二项和第三项：利用</a:t>
            </a:r>
            <a:r>
              <a:rPr kumimoji="1" lang="zh-CN" altLang="en-US" sz="1600" b="1" dirty="0"/>
              <a:t>空间连续性</a:t>
            </a:r>
            <a:r>
              <a:rPr kumimoji="1" lang="zh-CN" altLang="en-US" sz="1600" dirty="0"/>
              <a:t>，高斯混合概率函数拟合</a:t>
            </a: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6CAE74-8D41-B549-9A46-69F92AC47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50" y="2026770"/>
            <a:ext cx="5600700" cy="1422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A77647-0FF0-9A4F-BFA7-DF4A7B3C8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3744409"/>
            <a:ext cx="4851400" cy="406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764A2F-1CCB-9442-A4A3-353EEB040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625" y="4657274"/>
            <a:ext cx="3384550" cy="12168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BB8BDC-89FA-454C-84B2-3CFF22340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500" y="5874076"/>
            <a:ext cx="1016000" cy="317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C751D5-E2C8-4E48-9413-98C0681FF5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6339" y="1092200"/>
            <a:ext cx="24765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56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FD306-19B1-E047-B928-8F6EFB6C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620688"/>
            <a:ext cx="10847439" cy="52120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kumimoji="1" lang="en" altLang="zh-CN"/>
              <a:t>Bayesian</a:t>
            </a:r>
            <a:r>
              <a:rPr kumimoji="1" lang="en-US" altLang="zh-CN" dirty="0"/>
              <a:t> Matting</a:t>
            </a:r>
            <a:endParaRPr lang="en-US" alt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A9F2008C-7591-024B-845B-07C20C5E5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5540F0F-4DB3-FC48-AAFF-56933A561B2B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95400" y="1360991"/>
            <a:ext cx="10847439" cy="4608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1600" dirty="0"/>
              <a:t>(4)</a:t>
            </a:r>
            <a:r>
              <a:rPr kumimoji="1" lang="zh-CN" altLang="en-US" sz="1600" dirty="0"/>
              <a:t>第四项求解：</a:t>
            </a:r>
            <a:r>
              <a:rPr kumimoji="1" lang="en-US" altLang="zh-CN" sz="1600" dirty="0"/>
              <a:t>alpha</a:t>
            </a:r>
            <a:r>
              <a:rPr kumimoji="1" lang="zh-CN" altLang="en-US" sz="1600" dirty="0"/>
              <a:t>可认为是常量</a:t>
            </a: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r>
              <a:rPr kumimoji="1" lang="en-US" altLang="zh-CN" dirty="0"/>
              <a:t>2</a:t>
            </a:r>
            <a:r>
              <a:rPr kumimoji="1" lang="zh-CN" altLang="en-US" dirty="0"/>
              <a:t>、求解</a:t>
            </a:r>
            <a:endParaRPr kumimoji="1" lang="en-US" altLang="zh-CN" dirty="0"/>
          </a:p>
          <a:p>
            <a:r>
              <a:rPr kumimoji="1" lang="zh-CN" altLang="en-US" sz="1600" dirty="0"/>
              <a:t>优化目标：对</a:t>
            </a:r>
            <a:r>
              <a:rPr kumimoji="1" lang="en-US" altLang="zh-CN" sz="1600" dirty="0"/>
              <a:t>MAP</a:t>
            </a:r>
            <a:r>
              <a:rPr kumimoji="1" lang="zh-CN" altLang="en-US" sz="1600" dirty="0"/>
              <a:t>求导，导数最小</a:t>
            </a:r>
            <a:endParaRPr kumimoji="1" lang="en-US" altLang="zh-CN" sz="1600" dirty="0"/>
          </a:p>
          <a:p>
            <a:r>
              <a:rPr kumimoji="1" lang="zh-CN" altLang="en-US" sz="1600" dirty="0"/>
              <a:t>问题：</a:t>
            </a:r>
            <a:r>
              <a:rPr kumimoji="1" lang="en-US" altLang="zh-CN" sz="1600" dirty="0"/>
              <a:t>alpha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F/B</a:t>
            </a:r>
            <a:r>
              <a:rPr kumimoji="1" lang="zh-CN" altLang="en-US" sz="1600" dirty="0"/>
              <a:t>相互耦合，不是二次方程，优化较为复杂</a:t>
            </a:r>
            <a:endParaRPr kumimoji="1" lang="en-US" altLang="zh-CN" sz="1600" dirty="0"/>
          </a:p>
          <a:p>
            <a:r>
              <a:rPr kumimoji="1" lang="zh-CN" altLang="en-US" sz="1600" dirty="0"/>
              <a:t>解决：分离</a:t>
            </a:r>
            <a:r>
              <a:rPr kumimoji="1" lang="en-US" altLang="zh-CN" sz="1600" dirty="0"/>
              <a:t>alpha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F/B</a:t>
            </a:r>
            <a:r>
              <a:rPr kumimoji="1" lang="zh-CN" altLang="en-US" sz="1600" dirty="0"/>
              <a:t>，迭代求解</a:t>
            </a:r>
            <a:endParaRPr kumimoji="1" lang="en-US" altLang="zh-CN" sz="1600" dirty="0"/>
          </a:p>
          <a:p>
            <a:pPr>
              <a:buFont typeface="Wingdings" pitchFamily="2" charset="2"/>
              <a:buChar char="Ø"/>
            </a:pPr>
            <a:r>
              <a:rPr kumimoji="1" lang="en-US" altLang="zh-CN" sz="1600" dirty="0"/>
              <a:t>Step1:</a:t>
            </a:r>
            <a:r>
              <a:rPr kumimoji="1" lang="zh-CN" altLang="en-US" sz="1600" dirty="0"/>
              <a:t>将</a:t>
            </a:r>
            <a:r>
              <a:rPr kumimoji="1" lang="en-US" altLang="zh-CN" sz="1600" dirty="0"/>
              <a:t>alpha</a:t>
            </a:r>
            <a:r>
              <a:rPr kumimoji="1" lang="zh-CN" altLang="en-US" sz="1600" dirty="0"/>
              <a:t>看作常量</a:t>
            </a:r>
            <a:endParaRPr kumimoji="1" lang="en-US" altLang="zh-CN" sz="1600" dirty="0"/>
          </a:p>
          <a:p>
            <a:pPr>
              <a:buFont typeface="Wingdings" pitchFamily="2" charset="2"/>
              <a:buChar char="Ø"/>
            </a:pPr>
            <a:endParaRPr kumimoji="1" lang="en-US" altLang="zh-CN" sz="1600" dirty="0"/>
          </a:p>
          <a:p>
            <a:pPr>
              <a:buFont typeface="Wingdings" pitchFamily="2" charset="2"/>
              <a:buChar char="Ø"/>
            </a:pPr>
            <a:endParaRPr kumimoji="1" lang="en-US" altLang="zh-CN" sz="1600" dirty="0"/>
          </a:p>
          <a:p>
            <a:pPr>
              <a:buFont typeface="Wingdings" pitchFamily="2" charset="2"/>
              <a:buChar char="Ø"/>
            </a:pPr>
            <a:endParaRPr kumimoji="1" lang="en-US" altLang="zh-CN" sz="1600" dirty="0"/>
          </a:p>
          <a:p>
            <a:pPr>
              <a:buFont typeface="Wingdings" pitchFamily="2" charset="2"/>
              <a:buChar char="Ø"/>
            </a:pPr>
            <a:endParaRPr kumimoji="1" lang="en-US" altLang="zh-CN" sz="1600" dirty="0"/>
          </a:p>
          <a:p>
            <a:pPr>
              <a:buFont typeface="Wingdings" pitchFamily="2" charset="2"/>
              <a:buChar char="Ø"/>
            </a:pPr>
            <a:r>
              <a:rPr kumimoji="1" lang="en-US" altLang="zh-CN" sz="1600" dirty="0"/>
              <a:t>Step2:</a:t>
            </a:r>
            <a:r>
              <a:rPr kumimoji="1" lang="zh-CN" altLang="en-US" sz="1600" dirty="0"/>
              <a:t>将</a:t>
            </a:r>
            <a:r>
              <a:rPr kumimoji="1" lang="en-US" altLang="zh-CN" sz="1600" dirty="0"/>
              <a:t>F/B</a:t>
            </a:r>
            <a:r>
              <a:rPr kumimoji="1" lang="zh-CN" altLang="en-US" sz="1600" dirty="0"/>
              <a:t>看作常量</a:t>
            </a: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D5B99A2-D5F0-3343-849A-0E4399F04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00" y="3477318"/>
            <a:ext cx="3946278" cy="11518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1C5EB8B-7438-364E-8A9A-722E94474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019" y="5182079"/>
            <a:ext cx="27432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01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FD306-19B1-E047-B928-8F6EFB6C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620688"/>
            <a:ext cx="10847439" cy="52120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kumimoji="1" lang="en" altLang="zh-CN"/>
              <a:t>Bayesian</a:t>
            </a:r>
            <a:r>
              <a:rPr kumimoji="1" lang="en-US" altLang="zh-CN" dirty="0"/>
              <a:t> Matting</a:t>
            </a:r>
            <a:endParaRPr lang="en-US" alt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A9F2008C-7591-024B-845B-07C20C5E5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5540F0F-4DB3-FC48-AAFF-56933A561B2B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95400" y="1360991"/>
            <a:ext cx="10847439" cy="4608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3</a:t>
            </a:r>
            <a:r>
              <a:rPr kumimoji="1" lang="zh-CN" altLang="en-US" dirty="0"/>
              <a:t>、效果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EE9F48-0BC6-D249-97E6-14AA2E5E9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165" y="1485676"/>
            <a:ext cx="5860635" cy="470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43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FD306-19B1-E047-B928-8F6EFB6C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620688"/>
            <a:ext cx="10847439" cy="52120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Possion Matting</a:t>
            </a:r>
            <a:endParaRPr lang="en-US" alt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A9F2008C-7591-024B-845B-07C20C5E5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8D685A-6536-A948-8D67-8B95CDE953AA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95400" y="1360991"/>
            <a:ext cx="10847439" cy="5178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1</a:t>
            </a:r>
            <a:r>
              <a:rPr kumimoji="1" lang="zh-CN" altLang="en-US" dirty="0"/>
              <a:t>、模型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sz="1600" dirty="0"/>
              <a:t>(1)</a:t>
            </a:r>
            <a:r>
              <a:rPr kumimoji="1" lang="zh-CN" altLang="en-US" sz="1600" dirty="0"/>
              <a:t>思路：将</a:t>
            </a:r>
            <a:r>
              <a:rPr kumimoji="1" lang="en-US" altLang="zh-CN" sz="1600" dirty="0"/>
              <a:t>matting</a:t>
            </a:r>
            <a:r>
              <a:rPr kumimoji="1" lang="zh-CN" altLang="en-US" sz="1600" dirty="0"/>
              <a:t>问题转化为</a:t>
            </a:r>
            <a:r>
              <a:rPr kumimoji="1" lang="en-US" altLang="zh-CN" sz="1600" dirty="0"/>
              <a:t>possion</a:t>
            </a:r>
            <a:r>
              <a:rPr kumimoji="1" lang="zh-CN" altLang="en-US" sz="1600" dirty="0"/>
              <a:t>方程求解的问题</a:t>
            </a:r>
            <a:endParaRPr kumimoji="1" lang="en-US" altLang="zh-CN" sz="1600" dirty="0"/>
          </a:p>
          <a:p>
            <a:pPr marL="0" indent="0">
              <a:buNone/>
            </a:pPr>
            <a:r>
              <a:rPr kumimoji="1" lang="zh-CN" altLang="en-US" sz="1600" dirty="0"/>
              <a:t>题外话：还记得</a:t>
            </a:r>
            <a:r>
              <a:rPr kumimoji="1" lang="en-US" altLang="zh-CN" sz="1600" dirty="0"/>
              <a:t>possion</a:t>
            </a:r>
            <a:r>
              <a:rPr kumimoji="1" lang="zh-CN" altLang="en-US" sz="1600" dirty="0"/>
              <a:t>方程吗？给定第一类边界条件可以求解</a:t>
            </a: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r>
              <a:rPr kumimoji="1" lang="en-US" altLang="zh-CN" sz="1600" dirty="0"/>
              <a:t>(2)</a:t>
            </a:r>
            <a:r>
              <a:rPr kumimoji="1" lang="zh-CN" altLang="en-US" sz="1600" dirty="0"/>
              <a:t>将</a:t>
            </a:r>
            <a:r>
              <a:rPr kumimoji="1" lang="en-US" altLang="zh-CN" sz="1600" dirty="0"/>
              <a:t>matting</a:t>
            </a:r>
            <a:r>
              <a:rPr kumimoji="1" lang="zh-CN" altLang="en-US" sz="1600" dirty="0"/>
              <a:t>问题转化为</a:t>
            </a:r>
            <a:r>
              <a:rPr kumimoji="1" lang="en-US" altLang="zh-CN" sz="1600" dirty="0"/>
              <a:t>possion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equation</a:t>
            </a:r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r>
              <a:rPr kumimoji="1" lang="zh-CN" altLang="en-US" sz="1600" dirty="0"/>
              <a:t>由于</a:t>
            </a:r>
            <a:r>
              <a:rPr kumimoji="1" lang="zh-CN" altLang="en-US" sz="1600" b="1" dirty="0"/>
              <a:t>空间连续性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F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B</a:t>
            </a:r>
            <a:r>
              <a:rPr kumimoji="1" lang="zh-CN" altLang="en-US" sz="1600" dirty="0"/>
              <a:t>的导数比较小，后两项可以近似忽略</a:t>
            </a: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B845E6-1E9D-D24C-BE5E-74BB335C2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50" y="2413000"/>
            <a:ext cx="977900" cy="330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E2D3BF-FE7C-454A-86EE-3DBF794C7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050" y="2743200"/>
            <a:ext cx="1092200" cy="406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437F04-6939-B349-ABBE-DFBFA33B5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0" y="3098800"/>
            <a:ext cx="4368800" cy="800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CB2D6C-BA0A-8241-AE00-FF87C937F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950" y="3820609"/>
            <a:ext cx="1485900" cy="673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5A4680-4EF3-5B49-8B78-DB9A1B2B5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6450" y="5039809"/>
            <a:ext cx="1727200" cy="381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812DBB-1216-1F4E-9AE6-E09A0EFAC6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1719" y="5420809"/>
            <a:ext cx="3327400" cy="431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418F5E9-B9E5-1E4D-A617-852A057241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2379" y="5135059"/>
            <a:ext cx="1498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05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1277</Words>
  <Application>Microsoft Macintosh PowerPoint</Application>
  <PresentationFormat>宽屏</PresentationFormat>
  <Paragraphs>298</Paragraphs>
  <Slides>19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等线</vt:lpstr>
      <vt:lpstr>等线 Light</vt:lpstr>
      <vt:lpstr>Microsoft YaHei</vt:lpstr>
      <vt:lpstr>Microsoft YaHei Light</vt:lpstr>
      <vt:lpstr>Arial</vt:lpstr>
      <vt:lpstr>Wingdings</vt:lpstr>
      <vt:lpstr>Office 主题​​</vt:lpstr>
      <vt:lpstr>Image Matting</vt:lpstr>
      <vt:lpstr>PowerPoint 演示文稿</vt:lpstr>
      <vt:lpstr>背景</vt:lpstr>
      <vt:lpstr>Forground/background based matting</vt:lpstr>
      <vt:lpstr>Forground/background based matting</vt:lpstr>
      <vt:lpstr>Bayesian Matting</vt:lpstr>
      <vt:lpstr>Bayesian Matting</vt:lpstr>
      <vt:lpstr>Bayesian Matting</vt:lpstr>
      <vt:lpstr>Possion Matting</vt:lpstr>
      <vt:lpstr>Possion Matting</vt:lpstr>
      <vt:lpstr>Possion Matting</vt:lpstr>
      <vt:lpstr>Closed Form Matting</vt:lpstr>
      <vt:lpstr>Closed Form Matting</vt:lpstr>
      <vt:lpstr>Closed Form Matting</vt:lpstr>
      <vt:lpstr>Deep Image Matting</vt:lpstr>
      <vt:lpstr>Deep Image Matting</vt:lpstr>
      <vt:lpstr>Deep Image Matting</vt:lpstr>
      <vt:lpstr>Reference</vt:lpstr>
      <vt:lpstr>Thanks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Matting</dc:title>
  <dc:creator>Zhu Shuguang</dc:creator>
  <cp:lastModifiedBy>Zhu Shuguang</cp:lastModifiedBy>
  <cp:revision>149</cp:revision>
  <dcterms:created xsi:type="dcterms:W3CDTF">2019-07-04T18:06:49Z</dcterms:created>
  <dcterms:modified xsi:type="dcterms:W3CDTF">2019-07-05T10:26:56Z</dcterms:modified>
</cp:coreProperties>
</file>